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92" r:id="rId2"/>
    <p:sldId id="565" r:id="rId3"/>
    <p:sldId id="566" r:id="rId4"/>
    <p:sldId id="567" r:id="rId5"/>
    <p:sldId id="568" r:id="rId6"/>
    <p:sldId id="570" r:id="rId7"/>
    <p:sldId id="569" r:id="rId8"/>
    <p:sldId id="571" r:id="rId9"/>
    <p:sldId id="572" r:id="rId10"/>
    <p:sldId id="573" r:id="rId11"/>
    <p:sldId id="574" r:id="rId12"/>
    <p:sldId id="575" r:id="rId13"/>
    <p:sldId id="576" r:id="rId14"/>
    <p:sldId id="577" r:id="rId15"/>
    <p:sldId id="578" r:id="rId16"/>
    <p:sldId id="579" r:id="rId17"/>
    <p:sldId id="582" r:id="rId18"/>
    <p:sldId id="581" r:id="rId19"/>
    <p:sldId id="583" r:id="rId20"/>
    <p:sldId id="580" r:id="rId21"/>
    <p:sldId id="586" r:id="rId22"/>
    <p:sldId id="587" r:id="rId23"/>
    <p:sldId id="584" r:id="rId24"/>
    <p:sldId id="585" r:id="rId25"/>
    <p:sldId id="588" r:id="rId26"/>
    <p:sldId id="589" r:id="rId27"/>
    <p:sldId id="590" r:id="rId28"/>
    <p:sldId id="591" r:id="rId29"/>
    <p:sldId id="592" r:id="rId30"/>
    <p:sldId id="596" r:id="rId31"/>
    <p:sldId id="562" r:id="rId32"/>
    <p:sldId id="564" r:id="rId33"/>
    <p:sldId id="593" r:id="rId34"/>
    <p:sldId id="595" r:id="rId35"/>
    <p:sldId id="597" r:id="rId36"/>
    <p:sldId id="548" r:id="rId37"/>
    <p:sldId id="599" r:id="rId38"/>
    <p:sldId id="600" r:id="rId3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40"/>
    <a:srgbClr val="BD9933"/>
    <a:srgbClr val="DAE4F2"/>
    <a:srgbClr val="8000FF"/>
    <a:srgbClr val="FF0080"/>
    <a:srgbClr val="FFCC66"/>
    <a:srgbClr val="4F81BA"/>
    <a:srgbClr val="D0AD36"/>
    <a:srgbClr val="FFFF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8" autoAdjust="0"/>
    <p:restoredTop sz="98630" autoAdjust="0"/>
  </p:normalViewPr>
  <p:slideViewPr>
    <p:cSldViewPr snapToObjects="1">
      <p:cViewPr varScale="1">
        <p:scale>
          <a:sx n="97" d="100"/>
          <a:sy n="97" d="100"/>
        </p:scale>
        <p:origin x="-1200" y="-104"/>
      </p:cViewPr>
      <p:guideLst>
        <p:guide orient="horz" pos="2160"/>
        <p:guide pos="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48" d="100"/>
        <a:sy n="348" d="100"/>
      </p:scale>
      <p:origin x="0" y="416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10DBB-FA3E-BA4C-AFAB-ED4147FA32B1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FF5B2-048D-0344-B140-24CAAF7F0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1EAA98-0FDA-CD43-AE85-312F9266063F}" type="datetime1">
              <a:rPr lang="en-US"/>
              <a:pPr>
                <a:defRPr/>
              </a:pPr>
              <a:t>12/18/12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19AE34-0624-8F4B-9FB8-27D0EFDF7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979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DC69FE-82EB-ED4A-895C-6DF3FE534FB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43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NOT a modified version</a:t>
            </a: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of Hadoop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8931A2-CD2E-0F4D-8CC5-BC0B3844A363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19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-1588"/>
            <a:ext cx="9339263" cy="12192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5400" dist="23000" dir="5400000" rotWithShape="0">
              <a:srgbClr val="000000">
                <a:alpha val="17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369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9F4B6-8681-E04D-9255-0297A3D32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3C13E-E4C7-D24A-8B56-ECE664E03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2440E-5BFE-874C-9227-F4E328843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463FC-7912-AC48-B1D7-F0AD74BF4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177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38D69-7854-5743-8814-6FD6FB500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805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1F212-E36A-6C44-B33E-311474828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3AE0-77FC-6A46-AAD7-7484B6419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E49AE-0C71-C547-B6A5-EC281CCEE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C58E1-AD50-B54D-AB38-8CD397ACE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838200"/>
          </a:xfrm>
        </p:spPr>
        <p:txBody>
          <a:bodyPr/>
          <a:lstStyle>
            <a:lvl1pPr>
              <a:defRPr sz="5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4161-BD14-6B44-8A5D-DA5F390B3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83E74-89E2-C64C-9005-6CEB91907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51038"/>
            <a:ext cx="8229600" cy="422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fld id="{6EC0E81C-C778-DC40-90D0-8BC73B38043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0" indent="0" algn="l" defTabSz="457200" rtl="0" eaLnBrk="0" fontAlgn="base" hangingPunct="0">
        <a:spcBef>
          <a:spcPts val="2000"/>
        </a:spcBef>
        <a:spcAft>
          <a:spcPct val="0"/>
        </a:spcAft>
        <a:buNone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457200" indent="-228600" algn="l" defTabSz="457200" rtl="0" eaLnBrk="0" fontAlgn="base" hangingPunct="0">
        <a:spcBef>
          <a:spcPct val="0"/>
        </a:spcBef>
        <a:spcAft>
          <a:spcPct val="0"/>
        </a:spcAft>
        <a:buSzPct val="100000"/>
        <a:buFont typeface="Lucida Grande" charset="0"/>
        <a:buChar char="»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77724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hyperlink" Target="http://www.spark-project.org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park-project.atlassian.net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park Logo #11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827682"/>
            <a:ext cx="2971800" cy="1887318"/>
          </a:xfrm>
          <a:prstGeom prst="rect">
            <a:avLst/>
          </a:prstGeom>
        </p:spPr>
      </p:pic>
      <p:sp>
        <p:nvSpPr>
          <p:cNvPr id="16388" name="Rectangle 30"/>
          <p:cNvSpPr>
            <a:spLocks noChangeArrowheads="1"/>
          </p:cNvSpPr>
          <p:nvPr/>
        </p:nvSpPr>
        <p:spPr bwMode="auto">
          <a:xfrm>
            <a:off x="536864" y="4178905"/>
            <a:ext cx="8498279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Matei </a:t>
            </a:r>
            <a:r>
              <a:rPr lang="en-US" sz="3400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Zaharia</a:t>
            </a:r>
          </a:p>
          <a:p>
            <a:endParaRPr lang="en-US" sz="2000" dirty="0" smtClean="0">
              <a:solidFill>
                <a:srgbClr val="404040"/>
              </a:solidFill>
              <a:latin typeface="Corbel" charset="0"/>
              <a:ea typeface="Corbel" charset="0"/>
              <a:cs typeface="Corbel" charset="0"/>
            </a:endParaRPr>
          </a:p>
          <a:p>
            <a:r>
              <a:rPr lang="en-US" sz="3000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UC Berkeley</a:t>
            </a:r>
          </a:p>
          <a:p>
            <a:endParaRPr lang="en-US" sz="2000" dirty="0">
              <a:solidFill>
                <a:srgbClr val="404040"/>
              </a:solidFill>
              <a:latin typeface="Corbel" charset="0"/>
              <a:ea typeface="Corbel" charset="0"/>
              <a:cs typeface="Corbel" charset="0"/>
            </a:endParaRPr>
          </a:p>
          <a:p>
            <a:r>
              <a:rPr lang="en-US" sz="3000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  <a:hlinkClick r:id="rId4"/>
              </a:rPr>
              <a:t>www.spark-project.org</a:t>
            </a:r>
            <a:r>
              <a:rPr lang="en-US" sz="3000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 </a:t>
            </a:r>
          </a:p>
        </p:txBody>
      </p:sp>
      <p:sp>
        <p:nvSpPr>
          <p:cNvPr id="10" name="Title 3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772400" cy="2057400"/>
          </a:xfrm>
        </p:spPr>
        <p:txBody>
          <a:bodyPr/>
          <a:lstStyle/>
          <a:p>
            <a:r>
              <a:rPr lang="en-US" sz="6000" dirty="0" smtClean="0">
                <a:ea typeface="ＭＳ Ｐゴシック" charset="-128"/>
                <a:cs typeface="ＭＳ Ｐゴシック" charset="-128"/>
              </a:rPr>
              <a:t>Introduction to Spark Internals</a:t>
            </a: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5300761" y="5402578"/>
            <a:ext cx="3006249" cy="1008603"/>
            <a:chOff x="5105400" y="5181601"/>
            <a:chExt cx="3848288" cy="1291110"/>
          </a:xfrm>
        </p:grpSpPr>
        <p:pic>
          <p:nvPicPr>
            <p:cNvPr id="8" name="Picture 7" descr="amplab_hires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5400" y="5181601"/>
              <a:ext cx="3848288" cy="129111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724939" y="6132997"/>
              <a:ext cx="12747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>
                  <a:solidFill>
                    <a:srgbClr val="F2A736"/>
                  </a:solidFill>
                  <a:latin typeface="Corbel"/>
                  <a:cs typeface="Corbel"/>
                </a:rPr>
                <a:t>UC BERKELEY</a:t>
              </a:r>
              <a:endParaRPr lang="en-US" sz="1300" dirty="0">
                <a:solidFill>
                  <a:srgbClr val="F2A736"/>
                </a:solidFill>
                <a:latin typeface="Corbel"/>
                <a:cs typeface="Corbel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336038" cy="4221162"/>
          </a:xfrm>
        </p:spPr>
        <p:txBody>
          <a:bodyPr/>
          <a:lstStyle/>
          <a:p>
            <a:r>
              <a:rPr lang="en-US" dirty="0" smtClean="0"/>
              <a:t>First run: data not in cache, so use </a:t>
            </a:r>
            <a:r>
              <a:rPr lang="en-US" dirty="0" err="1" smtClean="0"/>
              <a:t>HadoopRDD’s</a:t>
            </a:r>
            <a:r>
              <a:rPr lang="en-US" dirty="0" smtClean="0"/>
              <a:t> locality </a:t>
            </a:r>
            <a:r>
              <a:rPr lang="en-US" dirty="0" err="1" smtClean="0"/>
              <a:t>prefs</a:t>
            </a:r>
            <a:r>
              <a:rPr lang="en-US" dirty="0" smtClean="0"/>
              <a:t> (from HDFS)</a:t>
            </a:r>
          </a:p>
          <a:p>
            <a:r>
              <a:rPr lang="en-US" dirty="0" smtClean="0"/>
              <a:t>Second run: </a:t>
            </a:r>
            <a:r>
              <a:rPr lang="en-US" dirty="0" err="1" smtClean="0"/>
              <a:t>FilteredRDD</a:t>
            </a:r>
            <a:r>
              <a:rPr lang="en-US" dirty="0" smtClean="0"/>
              <a:t> is in cache, so use its locations</a:t>
            </a:r>
          </a:p>
          <a:p>
            <a:r>
              <a:rPr lang="en-US" dirty="0" smtClean="0"/>
              <a:t>If something falls out of cache, go back to HDFS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094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More Detail:</a:t>
            </a:r>
            <a:br>
              <a:rPr lang="en-US" dirty="0" smtClean="0"/>
            </a:br>
            <a:r>
              <a:rPr lang="en-US" dirty="0" smtClean="0"/>
              <a:t>Life of a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7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5500" dirty="0" smtClean="0"/>
              <a:t>Scheduling Process</a:t>
            </a:r>
            <a:endParaRPr lang="en-US" sz="5500" dirty="0"/>
          </a:p>
        </p:txBody>
      </p:sp>
      <p:grpSp>
        <p:nvGrpSpPr>
          <p:cNvPr id="91" name="Group 90"/>
          <p:cNvGrpSpPr/>
          <p:nvPr/>
        </p:nvGrpSpPr>
        <p:grpSpPr>
          <a:xfrm>
            <a:off x="576941" y="2842379"/>
            <a:ext cx="1356029" cy="1112762"/>
            <a:chOff x="515410" y="2667000"/>
            <a:chExt cx="1433286" cy="1231295"/>
          </a:xfrm>
        </p:grpSpPr>
        <p:sp>
          <p:nvSpPr>
            <p:cNvPr id="9" name="Rounded Rectangle 8"/>
            <p:cNvSpPr/>
            <p:nvPr/>
          </p:nvSpPr>
          <p:spPr>
            <a:xfrm>
              <a:off x="932695" y="3136295"/>
              <a:ext cx="580572" cy="304800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353610" y="2667000"/>
              <a:ext cx="595086" cy="304800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15410" y="2673048"/>
              <a:ext cx="595086" cy="304800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32695" y="3593495"/>
              <a:ext cx="580572" cy="304800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stCxn id="11" idx="2"/>
            <a:endCxn id="9" idx="0"/>
          </p:cNvCxnSpPr>
          <p:nvPr/>
        </p:nvCxnSpPr>
        <p:spPr>
          <a:xfrm>
            <a:off x="858446" y="3123303"/>
            <a:ext cx="387926" cy="143193"/>
          </a:xfrm>
          <a:prstGeom prst="line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2"/>
            <a:endCxn id="9" idx="0"/>
          </p:cNvCxnSpPr>
          <p:nvPr/>
        </p:nvCxnSpPr>
        <p:spPr>
          <a:xfrm flipH="1">
            <a:off x="1246372" y="3117837"/>
            <a:ext cx="405093" cy="148659"/>
          </a:xfrm>
          <a:prstGeom prst="line">
            <a:avLst/>
          </a:prstGeom>
          <a:ln w="19050" cmpd="sng">
            <a:solidFill>
              <a:schemeClr val="tx1"/>
            </a:solidFill>
            <a:headEnd type="none" w="med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2" idx="0"/>
            <a:endCxn id="9" idx="2"/>
          </p:cNvCxnSpPr>
          <p:nvPr/>
        </p:nvCxnSpPr>
        <p:spPr>
          <a:xfrm flipV="1">
            <a:off x="1246372" y="3541954"/>
            <a:ext cx="0" cy="137729"/>
          </a:xfrm>
          <a:prstGeom prst="line">
            <a:avLst/>
          </a:prstGeom>
          <a:ln w="19050" cmpd="sng">
            <a:solidFill>
              <a:schemeClr val="tx1"/>
            </a:solidFill>
            <a:headEnd type="triangl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77494" y="4350657"/>
            <a:ext cx="192323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0" dirty="0" smtClean="0">
                <a:latin typeface="Lucida Console"/>
                <a:cs typeface="Lucida Console"/>
              </a:rPr>
              <a:t>rdd1.</a:t>
            </a:r>
            <a:r>
              <a:rPr lang="en-US" sz="1450" dirty="0" smtClean="0">
                <a:solidFill>
                  <a:srgbClr val="3366FF"/>
                </a:solidFill>
                <a:latin typeface="Lucida Console"/>
                <a:cs typeface="Lucida Console"/>
              </a:rPr>
              <a:t>join</a:t>
            </a:r>
            <a:r>
              <a:rPr lang="en-US" sz="1450" dirty="0" smtClean="0">
                <a:latin typeface="Lucida Console"/>
                <a:cs typeface="Lucida Console"/>
              </a:rPr>
              <a:t>(rdd2)</a:t>
            </a:r>
            <a:br>
              <a:rPr lang="en-US" sz="1450" dirty="0" smtClean="0">
                <a:latin typeface="Lucida Console"/>
                <a:cs typeface="Lucida Console"/>
              </a:rPr>
            </a:br>
            <a:r>
              <a:rPr lang="en-US" sz="1450" dirty="0" smtClean="0">
                <a:latin typeface="Lucida Console"/>
                <a:cs typeface="Lucida Console"/>
              </a:rPr>
              <a:t>    .</a:t>
            </a:r>
            <a:r>
              <a:rPr lang="en-US" sz="145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groupBy</a:t>
            </a:r>
            <a:r>
              <a:rPr lang="en-US" sz="1450" dirty="0" smtClean="0">
                <a:latin typeface="Lucida Console"/>
                <a:cs typeface="Lucida Console"/>
              </a:rPr>
              <a:t>(…)</a:t>
            </a:r>
          </a:p>
          <a:p>
            <a:r>
              <a:rPr lang="en-US" sz="1450" dirty="0">
                <a:latin typeface="Lucida Console"/>
                <a:cs typeface="Lucida Console"/>
              </a:rPr>
              <a:t> </a:t>
            </a:r>
            <a:r>
              <a:rPr lang="en-US" sz="1450" dirty="0" smtClean="0">
                <a:latin typeface="Lucida Console"/>
                <a:cs typeface="Lucida Console"/>
              </a:rPr>
              <a:t>   .</a:t>
            </a:r>
            <a:r>
              <a:rPr lang="en-US" sz="1450" dirty="0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1450" dirty="0" smtClean="0">
                <a:latin typeface="Lucida Console"/>
                <a:cs typeface="Lucida Console"/>
              </a:rPr>
              <a:t>(…)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67935" y="3962400"/>
            <a:ext cx="280609" cy="312057"/>
          </a:xfrm>
          <a:prstGeom prst="straightConnector1">
            <a:avLst/>
          </a:prstGeom>
          <a:ln w="57150" cmpd="sng">
            <a:solidFill>
              <a:schemeClr val="tx1"/>
            </a:solidFill>
            <a:headEnd type="none" w="med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0401" y="1976735"/>
            <a:ext cx="1676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rbel"/>
                <a:cs typeface="Corbel"/>
              </a:rPr>
              <a:t>RDD Objects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97851" y="5309810"/>
            <a:ext cx="22849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latin typeface="Corbel"/>
                <a:cs typeface="Corbel"/>
              </a:rPr>
              <a:t>build </a:t>
            </a:r>
            <a:r>
              <a:rPr lang="en-US" sz="1900" dirty="0" smtClean="0">
                <a:latin typeface="Corbel"/>
                <a:cs typeface="Corbel"/>
              </a:rPr>
              <a:t>operator DAG</a:t>
            </a:r>
            <a:endParaRPr lang="en-US" sz="1900" i="1" dirty="0" smtClean="0">
              <a:latin typeface="Corbel"/>
              <a:cs typeface="Corbel"/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2614226" y="5957400"/>
            <a:ext cx="1631703" cy="723296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000" dirty="0" smtClean="0"/>
              <a:t>agnostic to operators!</a:t>
            </a:r>
            <a:endParaRPr lang="en-US" sz="2000" dirty="0"/>
          </a:p>
        </p:txBody>
      </p:sp>
      <p:sp>
        <p:nvSpPr>
          <p:cNvPr id="110" name="Rounded Rectangle 109"/>
          <p:cNvSpPr/>
          <p:nvPr/>
        </p:nvSpPr>
        <p:spPr>
          <a:xfrm>
            <a:off x="5080174" y="5940466"/>
            <a:ext cx="1631703" cy="723296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rIns="0" rtlCol="0" anchor="b"/>
          <a:lstStyle/>
          <a:p>
            <a:pPr algn="ctr"/>
            <a:r>
              <a:rPr lang="en-US" sz="2000" dirty="0" smtClean="0"/>
              <a:t>doesn’t know about stages</a:t>
            </a:r>
            <a:endParaRPr lang="en-US" sz="2000" dirty="0"/>
          </a:p>
        </p:txBody>
      </p:sp>
      <p:grpSp>
        <p:nvGrpSpPr>
          <p:cNvPr id="119" name="Group 118"/>
          <p:cNvGrpSpPr/>
          <p:nvPr/>
        </p:nvGrpSpPr>
        <p:grpSpPr>
          <a:xfrm>
            <a:off x="1976887" y="1981200"/>
            <a:ext cx="2603578" cy="4267200"/>
            <a:chOff x="1976887" y="1981200"/>
            <a:chExt cx="2603578" cy="4267200"/>
          </a:xfrm>
        </p:grpSpPr>
        <p:sp>
          <p:nvSpPr>
            <p:cNvPr id="39" name="TextBox 38"/>
            <p:cNvSpPr txBox="1"/>
            <p:nvPr/>
          </p:nvSpPr>
          <p:spPr>
            <a:xfrm>
              <a:off x="2613260" y="1981200"/>
              <a:ext cx="19672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Corbel"/>
                  <a:cs typeface="Corbel"/>
                </a:rPr>
                <a:t>DAGScheduler</a:t>
              </a:r>
              <a:endParaRPr lang="en-US" sz="2200" dirty="0" smtClean="0">
                <a:latin typeface="Corbel"/>
                <a:cs typeface="Corbel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2699655" y="3497960"/>
              <a:ext cx="377066" cy="54064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2759309" y="3553314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2759309" y="3802083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3392162" y="3055362"/>
              <a:ext cx="377066" cy="786781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3451817" y="3110717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3451817" y="3359486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3451817" y="3596002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3922485" y="3059526"/>
              <a:ext cx="377066" cy="786781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3982139" y="3114879"/>
              <a:ext cx="259233" cy="181162"/>
            </a:xfrm>
            <a:prstGeom prst="roundRect">
              <a:avLst/>
            </a:prstGeom>
            <a:ln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3982139" y="3363649"/>
              <a:ext cx="259233" cy="181162"/>
            </a:xfrm>
            <a:prstGeom prst="roundRect">
              <a:avLst/>
            </a:prstGeom>
            <a:ln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3982139" y="3600166"/>
              <a:ext cx="259233" cy="181162"/>
            </a:xfrm>
            <a:prstGeom prst="roundRect">
              <a:avLst/>
            </a:prstGeom>
            <a:ln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62" name="Straight Arrow Connector 61"/>
            <p:cNvCxnSpPr>
              <a:stCxn id="56" idx="3"/>
              <a:endCxn id="60" idx="1"/>
            </p:cNvCxnSpPr>
            <p:nvPr/>
          </p:nvCxnSpPr>
          <p:spPr>
            <a:xfrm>
              <a:off x="3711050" y="3450067"/>
              <a:ext cx="271089" cy="4163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3" name="Straight Arrow Connector 62"/>
            <p:cNvCxnSpPr>
              <a:stCxn id="55" idx="3"/>
              <a:endCxn id="59" idx="1"/>
            </p:cNvCxnSpPr>
            <p:nvPr/>
          </p:nvCxnSpPr>
          <p:spPr>
            <a:xfrm>
              <a:off x="3711050" y="3201298"/>
              <a:ext cx="271089" cy="4162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4" name="Straight Arrow Connector 63"/>
            <p:cNvCxnSpPr>
              <a:stCxn id="57" idx="3"/>
              <a:endCxn id="61" idx="1"/>
            </p:cNvCxnSpPr>
            <p:nvPr/>
          </p:nvCxnSpPr>
          <p:spPr>
            <a:xfrm>
              <a:off x="3711050" y="3686583"/>
              <a:ext cx="271089" cy="4164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5" name="Straight Arrow Connector 64"/>
            <p:cNvCxnSpPr>
              <a:stCxn id="74" idx="3"/>
              <a:endCxn id="56" idx="1"/>
            </p:cNvCxnSpPr>
            <p:nvPr/>
          </p:nvCxnSpPr>
          <p:spPr>
            <a:xfrm>
              <a:off x="3018542" y="3271066"/>
              <a:ext cx="433275" cy="17900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6" name="Straight Arrow Connector 65"/>
            <p:cNvCxnSpPr>
              <a:stCxn id="53" idx="3"/>
              <a:endCxn id="57" idx="1"/>
            </p:cNvCxnSpPr>
            <p:nvPr/>
          </p:nvCxnSpPr>
          <p:spPr>
            <a:xfrm flipV="1">
              <a:off x="3018542" y="3686583"/>
              <a:ext cx="433275" cy="20608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7" name="Straight Arrow Connector 66"/>
            <p:cNvCxnSpPr>
              <a:stCxn id="53" idx="3"/>
              <a:endCxn id="56" idx="1"/>
            </p:cNvCxnSpPr>
            <p:nvPr/>
          </p:nvCxnSpPr>
          <p:spPr>
            <a:xfrm flipV="1">
              <a:off x="3018542" y="3450067"/>
              <a:ext cx="433275" cy="442597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8" name="Straight Arrow Connector 67"/>
            <p:cNvCxnSpPr>
              <a:stCxn id="52" idx="3"/>
              <a:endCxn id="55" idx="1"/>
            </p:cNvCxnSpPr>
            <p:nvPr/>
          </p:nvCxnSpPr>
          <p:spPr>
            <a:xfrm flipV="1">
              <a:off x="3018542" y="3201298"/>
              <a:ext cx="433275" cy="442597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69" name="Straight Arrow Connector 68"/>
            <p:cNvCxnSpPr>
              <a:stCxn id="52" idx="3"/>
              <a:endCxn id="56" idx="1"/>
            </p:cNvCxnSpPr>
            <p:nvPr/>
          </p:nvCxnSpPr>
          <p:spPr>
            <a:xfrm flipV="1">
              <a:off x="3018542" y="3450067"/>
              <a:ext cx="433275" cy="193828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0" name="Straight Arrow Connector 69"/>
            <p:cNvCxnSpPr>
              <a:stCxn id="53" idx="3"/>
              <a:endCxn id="55" idx="1"/>
            </p:cNvCxnSpPr>
            <p:nvPr/>
          </p:nvCxnSpPr>
          <p:spPr>
            <a:xfrm flipV="1">
              <a:off x="3018542" y="3201298"/>
              <a:ext cx="433275" cy="691366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1" name="Straight Arrow Connector 70"/>
            <p:cNvCxnSpPr>
              <a:stCxn id="52" idx="3"/>
              <a:endCxn id="57" idx="1"/>
            </p:cNvCxnSpPr>
            <p:nvPr/>
          </p:nvCxnSpPr>
          <p:spPr>
            <a:xfrm>
              <a:off x="3018542" y="3643895"/>
              <a:ext cx="433275" cy="42688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72" name="Rounded Rectangle 71"/>
            <p:cNvSpPr/>
            <p:nvPr/>
          </p:nvSpPr>
          <p:spPr>
            <a:xfrm>
              <a:off x="2699655" y="2876361"/>
              <a:ext cx="377066" cy="54064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759309" y="2931716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2759309" y="3180485"/>
              <a:ext cx="259233" cy="1811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75" name="Straight Arrow Connector 74"/>
            <p:cNvCxnSpPr>
              <a:stCxn id="73" idx="3"/>
              <a:endCxn id="55" idx="1"/>
            </p:cNvCxnSpPr>
            <p:nvPr/>
          </p:nvCxnSpPr>
          <p:spPr>
            <a:xfrm>
              <a:off x="3018542" y="3022297"/>
              <a:ext cx="433275" cy="17900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3" idx="3"/>
              <a:endCxn id="57" idx="1"/>
            </p:cNvCxnSpPr>
            <p:nvPr/>
          </p:nvCxnSpPr>
          <p:spPr>
            <a:xfrm>
              <a:off x="3018542" y="3022297"/>
              <a:ext cx="433275" cy="664286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7" name="Straight Arrow Connector 76"/>
            <p:cNvCxnSpPr>
              <a:stCxn id="74" idx="3"/>
              <a:endCxn id="57" idx="1"/>
            </p:cNvCxnSpPr>
            <p:nvPr/>
          </p:nvCxnSpPr>
          <p:spPr>
            <a:xfrm>
              <a:off x="3018542" y="3271066"/>
              <a:ext cx="433275" cy="415517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8" name="Straight Arrow Connector 77"/>
            <p:cNvCxnSpPr>
              <a:stCxn id="74" idx="3"/>
              <a:endCxn id="55" idx="1"/>
            </p:cNvCxnSpPr>
            <p:nvPr/>
          </p:nvCxnSpPr>
          <p:spPr>
            <a:xfrm flipV="1">
              <a:off x="3018542" y="3201298"/>
              <a:ext cx="433275" cy="69768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79" name="Straight Arrow Connector 78"/>
            <p:cNvCxnSpPr>
              <a:stCxn id="74" idx="3"/>
              <a:endCxn id="56" idx="1"/>
            </p:cNvCxnSpPr>
            <p:nvPr/>
          </p:nvCxnSpPr>
          <p:spPr>
            <a:xfrm>
              <a:off x="3018542" y="3271066"/>
              <a:ext cx="433275" cy="17900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80" name="Straight Arrow Connector 79"/>
            <p:cNvCxnSpPr>
              <a:stCxn id="73" idx="3"/>
              <a:endCxn id="57" idx="1"/>
            </p:cNvCxnSpPr>
            <p:nvPr/>
          </p:nvCxnSpPr>
          <p:spPr>
            <a:xfrm>
              <a:off x="3018542" y="3022297"/>
              <a:ext cx="433275" cy="664286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81" name="Straight Arrow Connector 80"/>
            <p:cNvCxnSpPr>
              <a:stCxn id="73" idx="3"/>
              <a:endCxn id="56" idx="1"/>
            </p:cNvCxnSpPr>
            <p:nvPr/>
          </p:nvCxnSpPr>
          <p:spPr>
            <a:xfrm>
              <a:off x="3018542" y="3022297"/>
              <a:ext cx="433275" cy="42777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85" name="TextBox 84"/>
            <p:cNvSpPr txBox="1"/>
            <p:nvPr/>
          </p:nvSpPr>
          <p:spPr>
            <a:xfrm>
              <a:off x="2562980" y="4321314"/>
              <a:ext cx="191237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split graph into </a:t>
              </a:r>
              <a:r>
                <a:rPr lang="en-US" sz="1900" i="1" dirty="0" smtClean="0">
                  <a:latin typeface="Corbel"/>
                  <a:cs typeface="Corbel"/>
                </a:rPr>
                <a:t>stages</a:t>
              </a:r>
              <a:r>
                <a:rPr lang="en-US" sz="1900" dirty="0" smtClean="0">
                  <a:latin typeface="Corbel"/>
                  <a:cs typeface="Corbel"/>
                </a:rPr>
                <a:t> of tasks</a:t>
              </a:r>
              <a:endParaRPr lang="en-US" sz="1900" i="1" dirty="0" smtClean="0">
                <a:latin typeface="Corbel"/>
                <a:cs typeface="Corbel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562980" y="5103296"/>
              <a:ext cx="176275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submit each stage as ready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286000" y="2588381"/>
              <a:ext cx="0" cy="366001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flipV="1">
              <a:off x="2053770" y="3729640"/>
              <a:ext cx="457200" cy="4160"/>
            </a:xfrm>
            <a:prstGeom prst="straightConnector1">
              <a:avLst/>
            </a:prstGeom>
            <a:ln w="57150" cmpd="sng">
              <a:solidFill>
                <a:schemeClr val="tx1"/>
              </a:solidFill>
              <a:headEnd type="none" w="med" len="me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Box 111"/>
            <p:cNvSpPr txBox="1"/>
            <p:nvPr/>
          </p:nvSpPr>
          <p:spPr>
            <a:xfrm>
              <a:off x="1976887" y="3276173"/>
              <a:ext cx="5877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rbel"/>
                  <a:cs typeface="Corbel"/>
                </a:rPr>
                <a:t>DAG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331305" y="1981200"/>
            <a:ext cx="2639180" cy="4267200"/>
            <a:chOff x="4331305" y="1981200"/>
            <a:chExt cx="2639180" cy="4267200"/>
          </a:xfrm>
        </p:grpSpPr>
        <p:sp>
          <p:nvSpPr>
            <p:cNvPr id="40" name="TextBox 39"/>
            <p:cNvSpPr txBox="1"/>
            <p:nvPr/>
          </p:nvSpPr>
          <p:spPr>
            <a:xfrm>
              <a:off x="5028928" y="1981200"/>
              <a:ext cx="194155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Corbel"/>
                  <a:cs typeface="Corbel"/>
                </a:rPr>
                <a:t>TaskScheduler</a:t>
              </a:r>
              <a:endParaRPr lang="en-US" sz="2200" dirty="0" smtClean="0">
                <a:latin typeface="Corbel"/>
                <a:cs typeface="Corbel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696580" y="2588381"/>
              <a:ext cx="0" cy="366001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4532085" y="3733800"/>
              <a:ext cx="457200" cy="4160"/>
            </a:xfrm>
            <a:prstGeom prst="straightConnector1">
              <a:avLst/>
            </a:prstGeom>
            <a:ln w="57150" cmpd="sng">
              <a:solidFill>
                <a:schemeClr val="tx1"/>
              </a:solidFill>
              <a:headEnd type="none" w="med" len="me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/>
            <p:cNvSpPr txBox="1"/>
            <p:nvPr/>
          </p:nvSpPr>
          <p:spPr>
            <a:xfrm>
              <a:off x="4331305" y="3276173"/>
              <a:ext cx="86433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rbel"/>
                  <a:cs typeface="Corbel"/>
                </a:rPr>
                <a:t>TaskSet</a:t>
              </a:r>
              <a:endParaRPr lang="en-US" sz="1600" dirty="0" smtClean="0">
                <a:latin typeface="Corbel"/>
                <a:cs typeface="Corbel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963885" y="4321314"/>
              <a:ext cx="196547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launch tasks via cluster manager</a:t>
              </a:r>
              <a:endParaRPr lang="en-US" sz="1900" i="1" dirty="0" smtClean="0">
                <a:latin typeface="Corbel"/>
                <a:cs typeface="Corbe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963885" y="5103296"/>
              <a:ext cx="196547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retry failed or straggling tasks</a:t>
              </a:r>
              <a:endParaRPr lang="en-US" sz="1900" i="1" dirty="0" smtClean="0">
                <a:latin typeface="Corbel"/>
                <a:cs typeface="Corbel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439228" y="2818687"/>
              <a:ext cx="1040191" cy="12356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  <a:headEnd type="none" w="med" len="med"/>
              <a:tailEnd type="none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5173135" y="3652048"/>
              <a:ext cx="1548189" cy="725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H="1">
              <a:off x="5173136" y="3810495"/>
              <a:ext cx="1548188" cy="121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5443537" y="2781904"/>
              <a:ext cx="10438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latin typeface="Corbel"/>
                  <a:cs typeface="Corbel"/>
                </a:rPr>
                <a:t>Cluster</a:t>
              </a:r>
              <a:br>
                <a:rPr lang="en-US" sz="1800" dirty="0" smtClean="0">
                  <a:latin typeface="Corbel"/>
                  <a:cs typeface="Corbel"/>
                </a:rPr>
              </a:br>
              <a:r>
                <a:rPr lang="en-US" sz="1800" dirty="0" smtClean="0">
                  <a:latin typeface="Corbel"/>
                  <a:cs typeface="Corbel"/>
                </a:rPr>
                <a:t>manager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6805990" y="1981200"/>
            <a:ext cx="2338010" cy="4267200"/>
            <a:chOff x="6805990" y="1981200"/>
            <a:chExt cx="2338010" cy="4267200"/>
          </a:xfrm>
        </p:grpSpPr>
        <p:sp>
          <p:nvSpPr>
            <p:cNvPr id="41" name="TextBox 40"/>
            <p:cNvSpPr txBox="1"/>
            <p:nvPr/>
          </p:nvSpPr>
          <p:spPr>
            <a:xfrm>
              <a:off x="7566724" y="1981200"/>
              <a:ext cx="104387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Corbel"/>
                  <a:cs typeface="Corbel"/>
                </a:rPr>
                <a:t>Worker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178523" y="4321314"/>
              <a:ext cx="1965477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execute tasks</a:t>
              </a:r>
              <a:endParaRPr lang="en-US" sz="1900" i="1" dirty="0" smtClean="0">
                <a:latin typeface="Corbel"/>
                <a:cs typeface="Corbel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178523" y="5103653"/>
              <a:ext cx="196547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 smtClean="0">
                  <a:latin typeface="Corbel"/>
                  <a:cs typeface="Corbel"/>
                </a:rPr>
                <a:t>store and serve blocks</a:t>
              </a:r>
              <a:endParaRPr lang="en-US" sz="1900" i="1" dirty="0" smtClean="0">
                <a:latin typeface="Corbel"/>
                <a:cs typeface="Corbel"/>
              </a:endParaRP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543800" y="2935514"/>
              <a:ext cx="1152676" cy="1103086"/>
              <a:chOff x="7543800" y="2854105"/>
              <a:chExt cx="1226720" cy="1260695"/>
            </a:xfrm>
          </p:grpSpPr>
          <p:sp>
            <p:nvSpPr>
              <p:cNvPr id="105" name="Rectangle 104"/>
              <p:cNvSpPr/>
              <p:nvPr/>
            </p:nvSpPr>
            <p:spPr>
              <a:xfrm>
                <a:off x="7543800" y="2854105"/>
                <a:ext cx="1226720" cy="126069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headEnd type="none" w="med" len="med"/>
                <a:tailEnd type="none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7644132" y="3410486"/>
                <a:ext cx="1035409" cy="613229"/>
              </a:xfrm>
              <a:prstGeom prst="rect">
                <a:avLst/>
              </a:prstGeom>
              <a:ln w="12700" cmpd="sng">
                <a:headEnd type="none" w="med" len="med"/>
                <a:tailEnd type="none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600" dirty="0" smtClean="0"/>
                  <a:t>Block manager</a:t>
                </a:r>
                <a:endParaRPr lang="en-US" sz="1600" dirty="0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7644132" y="2949138"/>
                <a:ext cx="1035410" cy="372487"/>
              </a:xfrm>
              <a:prstGeom prst="rect">
                <a:avLst/>
              </a:prstGeom>
              <a:ln w="12700" cmpd="sng">
                <a:headEnd type="none" w="med" len="med"/>
                <a:tailEnd type="none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600" dirty="0" smtClean="0"/>
                  <a:t>Threads</a:t>
                </a:r>
                <a:endParaRPr lang="en-US" sz="1600" dirty="0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7050315" y="2588381"/>
              <a:ext cx="0" cy="366001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V="1">
              <a:off x="6882190" y="3733800"/>
              <a:ext cx="457200" cy="4160"/>
            </a:xfrm>
            <a:prstGeom prst="straightConnector1">
              <a:avLst/>
            </a:prstGeom>
            <a:ln w="57150" cmpd="sng">
              <a:solidFill>
                <a:schemeClr val="tx1"/>
              </a:solidFill>
              <a:headEnd type="none" w="med" len="me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6805990" y="3272970"/>
              <a:ext cx="56688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rbel"/>
                  <a:cs typeface="Corbel"/>
                </a:rPr>
                <a:t>Task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4343400" y="5896086"/>
            <a:ext cx="680595" cy="632210"/>
            <a:chOff x="4343400" y="5968424"/>
            <a:chExt cx="680595" cy="632210"/>
          </a:xfrm>
        </p:grpSpPr>
        <p:cxnSp>
          <p:nvCxnSpPr>
            <p:cNvPr id="123" name="Straight Arrow Connector 122"/>
            <p:cNvCxnSpPr/>
            <p:nvPr/>
          </p:nvCxnSpPr>
          <p:spPr>
            <a:xfrm flipH="1">
              <a:off x="4401918" y="6597137"/>
              <a:ext cx="431800" cy="3497"/>
            </a:xfrm>
            <a:prstGeom prst="straightConnector1">
              <a:avLst/>
            </a:prstGeom>
            <a:ln w="57150" cmpd="sng">
              <a:solidFill>
                <a:schemeClr val="tx1"/>
              </a:solidFill>
              <a:headEnd type="none" w="med" len="me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/>
            <p:cNvSpPr txBox="1"/>
            <p:nvPr/>
          </p:nvSpPr>
          <p:spPr>
            <a:xfrm>
              <a:off x="4343400" y="5968424"/>
              <a:ext cx="68059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rbel"/>
                  <a:cs typeface="Corbel"/>
                </a:rPr>
                <a:t>stage</a:t>
              </a:r>
              <a:br>
                <a:rPr lang="en-US" sz="1600" dirty="0" smtClean="0">
                  <a:latin typeface="Corbel"/>
                  <a:cs typeface="Corbel"/>
                </a:rPr>
              </a:br>
              <a:r>
                <a:rPr lang="en-US" sz="1600" dirty="0" smtClean="0">
                  <a:latin typeface="Corbel"/>
                  <a:cs typeface="Corbel"/>
                </a:rPr>
                <a:t>failed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401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wanted to support wide array of operators and let users compose them arbitrarily</a:t>
            </a:r>
          </a:p>
          <a:p>
            <a:r>
              <a:rPr lang="en-US" dirty="0" smtClean="0"/>
              <a:t>Don’t want to modify scheduler for each one</a:t>
            </a:r>
          </a:p>
          <a:p>
            <a:r>
              <a:rPr lang="en-US" i="1" dirty="0" smtClean="0"/>
              <a:t>How to capture dependencies generically?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3611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RDD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2"/>
          </a:xfrm>
        </p:spPr>
        <p:txBody>
          <a:bodyPr/>
          <a:lstStyle/>
          <a:p>
            <a:r>
              <a:rPr lang="en-US" dirty="0" smtClean="0"/>
              <a:t>Set </a:t>
            </a:r>
            <a:r>
              <a:rPr lang="en-US" dirty="0"/>
              <a:t>of </a:t>
            </a:r>
            <a:r>
              <a:rPr lang="en-US" i="1" dirty="0" smtClean="0"/>
              <a:t>partitions </a:t>
            </a:r>
            <a:r>
              <a:rPr lang="en-US" dirty="0" smtClean="0"/>
              <a:t>(“splits”)</a:t>
            </a:r>
            <a:endParaRPr lang="en-US" dirty="0"/>
          </a:p>
          <a:p>
            <a:r>
              <a:rPr lang="en-US" dirty="0" smtClean="0"/>
              <a:t>List </a:t>
            </a:r>
            <a:r>
              <a:rPr lang="en-US" dirty="0"/>
              <a:t>of </a:t>
            </a:r>
            <a:r>
              <a:rPr lang="en-US" i="1" dirty="0" smtClean="0"/>
              <a:t>dependencies</a:t>
            </a:r>
            <a:r>
              <a:rPr lang="en-US" dirty="0" smtClean="0"/>
              <a:t> on parent RDDs</a:t>
            </a:r>
            <a:endParaRPr lang="en-US" dirty="0"/>
          </a:p>
          <a:p>
            <a:r>
              <a:rPr lang="en-US" dirty="0"/>
              <a:t>Function to </a:t>
            </a:r>
            <a:r>
              <a:rPr lang="en-US" i="1" dirty="0"/>
              <a:t>compute</a:t>
            </a:r>
            <a:r>
              <a:rPr lang="en-US" dirty="0"/>
              <a:t> a partition given </a:t>
            </a:r>
            <a:r>
              <a:rPr lang="en-US" dirty="0" smtClean="0"/>
              <a:t>parents</a:t>
            </a:r>
          </a:p>
          <a:p>
            <a:r>
              <a:rPr lang="en-US" dirty="0" smtClean="0"/>
              <a:t>Optional</a:t>
            </a:r>
            <a:r>
              <a:rPr lang="en-US" i="1" dirty="0" smtClean="0"/>
              <a:t> preferred locations</a:t>
            </a:r>
            <a:endParaRPr lang="en-US" dirty="0"/>
          </a:p>
          <a:p>
            <a:r>
              <a:rPr lang="en-US" dirty="0"/>
              <a:t>Optional </a:t>
            </a:r>
            <a:r>
              <a:rPr lang="en-US" i="1" dirty="0" smtClean="0"/>
              <a:t>partitioning info </a:t>
            </a:r>
            <a:r>
              <a:rPr lang="en-US" dirty="0" smtClean="0"/>
              <a:t>(</a:t>
            </a:r>
            <a:r>
              <a:rPr lang="en-US" dirty="0" err="1" smtClean="0"/>
              <a:t>Partitioner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839304" y="5809974"/>
            <a:ext cx="7520601" cy="743226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Captures all current Spark operations!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8293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HadoopRDD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partitions</a:t>
            </a:r>
            <a:r>
              <a:rPr lang="en-US" dirty="0" smtClean="0"/>
              <a:t> = one per HDFS block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dependencies</a:t>
            </a:r>
            <a:r>
              <a:rPr lang="en-US" dirty="0" smtClean="0"/>
              <a:t> = none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compute</a:t>
            </a:r>
            <a:r>
              <a:rPr lang="en-US" i="1" dirty="0" smtClean="0"/>
              <a:t>(partition)</a:t>
            </a:r>
            <a:r>
              <a:rPr lang="en-US" dirty="0" smtClean="0"/>
              <a:t> = read corresponding block</a:t>
            </a:r>
          </a:p>
          <a:p>
            <a:endParaRPr lang="en-US" sz="1600" dirty="0" smtClean="0">
              <a:solidFill>
                <a:srgbClr val="3366FF"/>
              </a:solidFill>
            </a:endParaRPr>
          </a:p>
          <a:p>
            <a:r>
              <a:rPr lang="en-US" dirty="0" err="1" smtClean="0">
                <a:solidFill>
                  <a:srgbClr val="3366FF"/>
                </a:solidFill>
              </a:rPr>
              <a:t>preferredLocations</a:t>
            </a:r>
            <a:r>
              <a:rPr lang="en-US" i="1" dirty="0" smtClean="0"/>
              <a:t>(part)</a:t>
            </a:r>
            <a:r>
              <a:rPr lang="en-US" dirty="0" smtClean="0"/>
              <a:t> = HDFS block location</a:t>
            </a:r>
          </a:p>
          <a:p>
            <a:r>
              <a:rPr lang="en-US" dirty="0" err="1" smtClean="0">
                <a:solidFill>
                  <a:srgbClr val="3366FF"/>
                </a:solidFill>
              </a:rPr>
              <a:t>partitioner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= none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55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FilteredRDD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382000" cy="4221162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partitions</a:t>
            </a:r>
            <a:r>
              <a:rPr lang="en-US" dirty="0"/>
              <a:t> = </a:t>
            </a:r>
            <a:r>
              <a:rPr lang="en-US" dirty="0" smtClean="0"/>
              <a:t>same as parent RDD</a:t>
            </a:r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dependencies</a:t>
            </a:r>
            <a:r>
              <a:rPr lang="en-US" dirty="0"/>
              <a:t> = </a:t>
            </a:r>
            <a:r>
              <a:rPr lang="en-US" dirty="0" smtClean="0"/>
              <a:t>“one-to-one” on parent</a:t>
            </a:r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compute</a:t>
            </a:r>
            <a:r>
              <a:rPr lang="en-US" i="1" dirty="0"/>
              <a:t>(partition)</a:t>
            </a:r>
            <a:r>
              <a:rPr lang="en-US" dirty="0"/>
              <a:t> = </a:t>
            </a:r>
            <a:r>
              <a:rPr lang="en-US" dirty="0" smtClean="0"/>
              <a:t>compute parent and filter it</a:t>
            </a:r>
            <a:endParaRPr lang="en-US" dirty="0"/>
          </a:p>
          <a:p>
            <a:endParaRPr lang="en-US" sz="1600" dirty="0" smtClean="0">
              <a:solidFill>
                <a:srgbClr val="3366FF"/>
              </a:solidFill>
            </a:endParaRPr>
          </a:p>
          <a:p>
            <a:r>
              <a:rPr lang="en-US" dirty="0" err="1" smtClean="0">
                <a:solidFill>
                  <a:srgbClr val="3366FF"/>
                </a:solidFill>
              </a:rPr>
              <a:t>preferredLocations</a:t>
            </a:r>
            <a:r>
              <a:rPr lang="en-US" i="1" dirty="0"/>
              <a:t>(part) </a:t>
            </a:r>
            <a:r>
              <a:rPr lang="en-US" dirty="0"/>
              <a:t>= </a:t>
            </a:r>
            <a:r>
              <a:rPr lang="en-US" dirty="0" smtClean="0"/>
              <a:t>none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(ask parent)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err="1">
                <a:solidFill>
                  <a:srgbClr val="3366FF"/>
                </a:solidFill>
              </a:rPr>
              <a:t>partitioner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= none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5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JoinedRDD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382000" cy="4221162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partitions</a:t>
            </a:r>
            <a:r>
              <a:rPr lang="en-US" dirty="0"/>
              <a:t> = </a:t>
            </a:r>
            <a:r>
              <a:rPr lang="en-US" dirty="0" smtClean="0"/>
              <a:t>one per reduce task</a:t>
            </a:r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dependencies</a:t>
            </a:r>
            <a:r>
              <a:rPr lang="en-US" dirty="0"/>
              <a:t> = </a:t>
            </a:r>
            <a:r>
              <a:rPr lang="en-US" dirty="0" smtClean="0"/>
              <a:t>“shuffle” on each parent</a:t>
            </a:r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compute</a:t>
            </a:r>
            <a:r>
              <a:rPr lang="en-US" i="1" dirty="0"/>
              <a:t>(partition)</a:t>
            </a:r>
            <a:r>
              <a:rPr lang="en-US" dirty="0"/>
              <a:t> = </a:t>
            </a:r>
            <a:r>
              <a:rPr lang="en-US" dirty="0" smtClean="0"/>
              <a:t>read and join shuffled data</a:t>
            </a:r>
            <a:endParaRPr lang="en-US" dirty="0"/>
          </a:p>
          <a:p>
            <a:endParaRPr lang="en-US" sz="1600" dirty="0" smtClean="0">
              <a:solidFill>
                <a:srgbClr val="3366FF"/>
              </a:solidFill>
            </a:endParaRPr>
          </a:p>
          <a:p>
            <a:r>
              <a:rPr lang="en-US" dirty="0" err="1" smtClean="0">
                <a:solidFill>
                  <a:srgbClr val="3366FF"/>
                </a:solidFill>
              </a:rPr>
              <a:t>preferredLocations</a:t>
            </a:r>
            <a:r>
              <a:rPr lang="en-US" i="1" dirty="0"/>
              <a:t>(part) </a:t>
            </a:r>
            <a:r>
              <a:rPr lang="en-US" dirty="0"/>
              <a:t>= </a:t>
            </a:r>
            <a:r>
              <a:rPr lang="en-US" dirty="0" smtClean="0"/>
              <a:t>none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err="1">
                <a:solidFill>
                  <a:srgbClr val="3366FF"/>
                </a:solidFill>
              </a:rPr>
              <a:t>partitioner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= </a:t>
            </a:r>
            <a:r>
              <a:rPr lang="en-US" dirty="0" err="1" smtClean="0"/>
              <a:t>HashPartitioner</a:t>
            </a:r>
            <a:r>
              <a:rPr lang="en-US" dirty="0" smtClean="0"/>
              <a:t>(</a:t>
            </a:r>
            <a:r>
              <a:rPr lang="en-US" dirty="0" err="1" smtClean="0"/>
              <a:t>numTasks</a:t>
            </a:r>
            <a:r>
              <a:rPr lang="en-US" dirty="0" smtClean="0"/>
              <a:t>)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562601" y="6029739"/>
            <a:ext cx="3428999" cy="718932"/>
            <a:chOff x="6152659" y="1786816"/>
            <a:chExt cx="2080570" cy="517327"/>
          </a:xfrm>
        </p:grpSpPr>
        <p:sp>
          <p:nvSpPr>
            <p:cNvPr id="5" name="Rounded Rectangle 4"/>
            <p:cNvSpPr/>
            <p:nvPr/>
          </p:nvSpPr>
          <p:spPr>
            <a:xfrm>
              <a:off x="6567714" y="1786816"/>
              <a:ext cx="1665515" cy="517327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200" dirty="0" smtClean="0">
                  <a:cs typeface="Corbel"/>
                </a:rPr>
                <a:t>Spark will now know this data is hashed!</a:t>
              </a:r>
              <a:endParaRPr lang="en-US" sz="2200" dirty="0">
                <a:cs typeface="Corbel"/>
              </a:endParaRPr>
            </a:p>
          </p:txBody>
        </p:sp>
        <p:cxnSp>
          <p:nvCxnSpPr>
            <p:cNvPr id="6" name="Straight Arrow Connector 5"/>
            <p:cNvCxnSpPr>
              <a:stCxn id="5" idx="1"/>
            </p:cNvCxnSpPr>
            <p:nvPr/>
          </p:nvCxnSpPr>
          <p:spPr>
            <a:xfrm flipH="1" flipV="1">
              <a:off x="6152659" y="1810658"/>
              <a:ext cx="415055" cy="23482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9822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Dependency Types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53772" y="2929345"/>
            <a:ext cx="591825" cy="111967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131939" y="2514600"/>
            <a:ext cx="591825" cy="112824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445973" y="2685836"/>
            <a:ext cx="591825" cy="78094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1160" y="4302893"/>
            <a:ext cx="591825" cy="782471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74790" y="4381668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74790" y="4735693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81160" y="5180014"/>
            <a:ext cx="591825" cy="782471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74790" y="5258789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4790" y="5612814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614956" y="4399254"/>
            <a:ext cx="591825" cy="1488656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708586" y="4478028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708586" y="4832053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708586" y="5182338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708586" y="5536363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8" idx="3"/>
            <a:endCxn id="14" idx="1"/>
          </p:cNvCxnSpPr>
          <p:nvPr/>
        </p:nvCxnSpPr>
        <p:spPr>
          <a:xfrm>
            <a:off x="981669" y="4510575"/>
            <a:ext cx="726917" cy="96360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5" idx="1"/>
          </p:cNvCxnSpPr>
          <p:nvPr/>
        </p:nvCxnSpPr>
        <p:spPr>
          <a:xfrm>
            <a:off x="981669" y="4864600"/>
            <a:ext cx="726917" cy="96360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16" idx="1"/>
          </p:cNvCxnSpPr>
          <p:nvPr/>
        </p:nvCxnSpPr>
        <p:spPr>
          <a:xfrm flipV="1">
            <a:off x="981669" y="5311245"/>
            <a:ext cx="726917" cy="76451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3"/>
            <a:endCxn id="17" idx="1"/>
          </p:cNvCxnSpPr>
          <p:nvPr/>
        </p:nvCxnSpPr>
        <p:spPr>
          <a:xfrm flipV="1">
            <a:off x="981669" y="5665270"/>
            <a:ext cx="726917" cy="76451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6074873" y="4276567"/>
            <a:ext cx="591825" cy="782471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168503" y="4355342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168503" y="4709367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6074873" y="5153689"/>
            <a:ext cx="591825" cy="782471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6168503" y="5232464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168503" y="5586489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7388369" y="4569017"/>
            <a:ext cx="591825" cy="112824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7481999" y="4647791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7481999" y="5001816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7481999" y="5352101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23" idx="3"/>
            <a:endCxn id="29" idx="1"/>
          </p:cNvCxnSpPr>
          <p:nvPr/>
        </p:nvCxnSpPr>
        <p:spPr>
          <a:xfrm>
            <a:off x="6575382" y="4484250"/>
            <a:ext cx="906617" cy="292449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4" idx="3"/>
            <a:endCxn id="30" idx="1"/>
          </p:cNvCxnSpPr>
          <p:nvPr/>
        </p:nvCxnSpPr>
        <p:spPr>
          <a:xfrm>
            <a:off x="6575382" y="4838275"/>
            <a:ext cx="906617" cy="292449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6" idx="3"/>
            <a:endCxn id="31" idx="1"/>
          </p:cNvCxnSpPr>
          <p:nvPr/>
        </p:nvCxnSpPr>
        <p:spPr>
          <a:xfrm>
            <a:off x="6575382" y="5361371"/>
            <a:ext cx="906617" cy="119637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3" idx="3"/>
            <a:endCxn id="30" idx="1"/>
          </p:cNvCxnSpPr>
          <p:nvPr/>
        </p:nvCxnSpPr>
        <p:spPr>
          <a:xfrm>
            <a:off x="6575382" y="4484250"/>
            <a:ext cx="906617" cy="646474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3" idx="3"/>
            <a:endCxn id="31" idx="1"/>
          </p:cNvCxnSpPr>
          <p:nvPr/>
        </p:nvCxnSpPr>
        <p:spPr>
          <a:xfrm>
            <a:off x="6575382" y="4484250"/>
            <a:ext cx="906617" cy="99675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4" idx="3"/>
            <a:endCxn id="31" idx="1"/>
          </p:cNvCxnSpPr>
          <p:nvPr/>
        </p:nvCxnSpPr>
        <p:spPr>
          <a:xfrm>
            <a:off x="6575382" y="4838275"/>
            <a:ext cx="906617" cy="642733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6" idx="3"/>
            <a:endCxn id="29" idx="1"/>
          </p:cNvCxnSpPr>
          <p:nvPr/>
        </p:nvCxnSpPr>
        <p:spPr>
          <a:xfrm flipV="1">
            <a:off x="6575382" y="4776699"/>
            <a:ext cx="906617" cy="584672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3"/>
            <a:endCxn id="31" idx="1"/>
          </p:cNvCxnSpPr>
          <p:nvPr/>
        </p:nvCxnSpPr>
        <p:spPr>
          <a:xfrm flipV="1">
            <a:off x="6575382" y="5481008"/>
            <a:ext cx="906617" cy="23438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4" idx="3"/>
            <a:endCxn id="29" idx="1"/>
          </p:cNvCxnSpPr>
          <p:nvPr/>
        </p:nvCxnSpPr>
        <p:spPr>
          <a:xfrm flipV="1">
            <a:off x="6575382" y="4776699"/>
            <a:ext cx="906617" cy="61576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7" idx="3"/>
            <a:endCxn id="29" idx="1"/>
          </p:cNvCxnSpPr>
          <p:nvPr/>
        </p:nvCxnSpPr>
        <p:spPr>
          <a:xfrm flipV="1">
            <a:off x="6575382" y="4776699"/>
            <a:ext cx="906617" cy="938697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7" idx="3"/>
            <a:endCxn id="30" idx="1"/>
          </p:cNvCxnSpPr>
          <p:nvPr/>
        </p:nvCxnSpPr>
        <p:spPr>
          <a:xfrm flipV="1">
            <a:off x="6575382" y="5130724"/>
            <a:ext cx="906617" cy="584672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6" idx="3"/>
            <a:endCxn id="30" idx="1"/>
          </p:cNvCxnSpPr>
          <p:nvPr/>
        </p:nvCxnSpPr>
        <p:spPr>
          <a:xfrm flipV="1">
            <a:off x="6575382" y="5130724"/>
            <a:ext cx="906617" cy="230647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7200" y="5938492"/>
            <a:ext cx="1749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union</a:t>
            </a: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96000" y="3593798"/>
            <a:ext cx="2006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latin typeface="Corbel"/>
                <a:cs typeface="Corbel"/>
              </a:rPr>
              <a:t>groupByKey</a:t>
            </a:r>
            <a:endParaRPr lang="en-US" sz="2200" dirty="0" smtClean="0">
              <a:latin typeface="Corbel"/>
              <a:cs typeface="Corbel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694194" y="5936159"/>
            <a:ext cx="284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join with inputs not</a:t>
            </a:r>
            <a:br>
              <a:rPr lang="en-US" sz="2200" dirty="0" smtClean="0">
                <a:latin typeface="Corbel"/>
                <a:cs typeface="Corbel"/>
              </a:rPr>
            </a:br>
            <a:r>
              <a:rPr lang="en-US" sz="2200" dirty="0" smtClean="0">
                <a:latin typeface="Corbel"/>
                <a:cs typeface="Corbel"/>
              </a:rPr>
              <a:t>co-partitioned</a:t>
            </a: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225571" y="2595789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6225571" y="2949814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6225571" y="3289354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7546522" y="2772292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7546522" y="3126317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>
            <a:stCxn id="47" idx="3"/>
            <a:endCxn id="50" idx="1"/>
          </p:cNvCxnSpPr>
          <p:nvPr/>
        </p:nvCxnSpPr>
        <p:spPr>
          <a:xfrm>
            <a:off x="6632450" y="2724696"/>
            <a:ext cx="914072" cy="176503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8" idx="3"/>
            <a:endCxn id="51" idx="1"/>
          </p:cNvCxnSpPr>
          <p:nvPr/>
        </p:nvCxnSpPr>
        <p:spPr>
          <a:xfrm>
            <a:off x="6632450" y="3078721"/>
            <a:ext cx="914072" cy="176503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7" idx="3"/>
            <a:endCxn id="51" idx="1"/>
          </p:cNvCxnSpPr>
          <p:nvPr/>
        </p:nvCxnSpPr>
        <p:spPr>
          <a:xfrm>
            <a:off x="6632450" y="2724696"/>
            <a:ext cx="914072" cy="53052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9" idx="3"/>
            <a:endCxn id="50" idx="1"/>
          </p:cNvCxnSpPr>
          <p:nvPr/>
        </p:nvCxnSpPr>
        <p:spPr>
          <a:xfrm flipV="1">
            <a:off x="6632450" y="2901199"/>
            <a:ext cx="914072" cy="517062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8" idx="3"/>
            <a:endCxn id="50" idx="1"/>
          </p:cNvCxnSpPr>
          <p:nvPr/>
        </p:nvCxnSpPr>
        <p:spPr>
          <a:xfrm flipV="1">
            <a:off x="6632450" y="2901199"/>
            <a:ext cx="914072" cy="177522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3"/>
            <a:endCxn id="51" idx="1"/>
          </p:cNvCxnSpPr>
          <p:nvPr/>
        </p:nvCxnSpPr>
        <p:spPr>
          <a:xfrm flipV="1">
            <a:off x="6632450" y="3255224"/>
            <a:ext cx="914072" cy="163037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2950281" y="3340592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2950281" y="3694617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2856651" y="4160726"/>
            <a:ext cx="591825" cy="1114771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>
            <a:off x="2950281" y="4239501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>
            <a:off x="2950281" y="4593526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ounded Rectangle 62"/>
          <p:cNvSpPr/>
          <p:nvPr/>
        </p:nvSpPr>
        <p:spPr>
          <a:xfrm>
            <a:off x="3990447" y="3554267"/>
            <a:ext cx="591825" cy="1144559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4084077" y="3633041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4084077" y="3987066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>
            <a:stCxn id="58" idx="3"/>
            <a:endCxn id="65" idx="1"/>
          </p:cNvCxnSpPr>
          <p:nvPr/>
        </p:nvCxnSpPr>
        <p:spPr>
          <a:xfrm>
            <a:off x="3357160" y="3469500"/>
            <a:ext cx="726917" cy="646474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9" idx="3"/>
            <a:endCxn id="86" idx="1"/>
          </p:cNvCxnSpPr>
          <p:nvPr/>
        </p:nvCxnSpPr>
        <p:spPr>
          <a:xfrm>
            <a:off x="3357160" y="3823525"/>
            <a:ext cx="726917" cy="650184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1" idx="3"/>
            <a:endCxn id="64" idx="1"/>
          </p:cNvCxnSpPr>
          <p:nvPr/>
        </p:nvCxnSpPr>
        <p:spPr>
          <a:xfrm flipV="1">
            <a:off x="3357160" y="3761949"/>
            <a:ext cx="726917" cy="606460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2" idx="3"/>
            <a:endCxn id="65" idx="1"/>
          </p:cNvCxnSpPr>
          <p:nvPr/>
        </p:nvCxnSpPr>
        <p:spPr>
          <a:xfrm flipV="1">
            <a:off x="3357160" y="4115973"/>
            <a:ext cx="726917" cy="606460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856651" y="5303096"/>
            <a:ext cx="17256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join with inputs co-partitioned</a:t>
            </a: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481160" y="2592519"/>
            <a:ext cx="591825" cy="111967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574790" y="2671294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>
            <a:off x="574790" y="3025319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73"/>
          <p:cNvSpPr/>
          <p:nvPr/>
        </p:nvSpPr>
        <p:spPr>
          <a:xfrm>
            <a:off x="574790" y="3361906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74"/>
          <p:cNvSpPr/>
          <p:nvPr/>
        </p:nvSpPr>
        <p:spPr>
          <a:xfrm>
            <a:off x="1614956" y="2590800"/>
            <a:ext cx="591825" cy="1119672"/>
          </a:xfrm>
          <a:prstGeom prst="roundRect">
            <a:avLst/>
          </a:prstGeom>
          <a:ln w="190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1708586" y="2669575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1708586" y="3023600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ounded Rectangle 77"/>
          <p:cNvSpPr/>
          <p:nvPr/>
        </p:nvSpPr>
        <p:spPr>
          <a:xfrm>
            <a:off x="1708586" y="3360188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>
            <a:stCxn id="72" idx="3"/>
            <a:endCxn id="76" idx="1"/>
          </p:cNvCxnSpPr>
          <p:nvPr/>
        </p:nvCxnSpPr>
        <p:spPr>
          <a:xfrm flipV="1">
            <a:off x="981669" y="2798483"/>
            <a:ext cx="726917" cy="171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3" idx="3"/>
            <a:endCxn id="77" idx="1"/>
          </p:cNvCxnSpPr>
          <p:nvPr/>
        </p:nvCxnSpPr>
        <p:spPr>
          <a:xfrm flipV="1">
            <a:off x="981669" y="3152508"/>
            <a:ext cx="726917" cy="171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4" idx="3"/>
            <a:endCxn id="78" idx="1"/>
          </p:cNvCxnSpPr>
          <p:nvPr/>
        </p:nvCxnSpPr>
        <p:spPr>
          <a:xfrm flipV="1">
            <a:off x="981669" y="3489095"/>
            <a:ext cx="726917" cy="171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57200" y="3714908"/>
            <a:ext cx="17256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map, filter</a:t>
            </a:r>
            <a:endParaRPr lang="en-US" sz="2200" dirty="0">
              <a:latin typeface="Corbel"/>
              <a:cs typeface="Corbel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5105400" y="2684636"/>
            <a:ext cx="0" cy="3716164"/>
          </a:xfrm>
          <a:prstGeom prst="straightConnector1">
            <a:avLst/>
          </a:prstGeom>
          <a:ln w="28575" cmpd="sng">
            <a:solidFill>
              <a:schemeClr val="bg1">
                <a:lumMod val="75000"/>
              </a:schemeClr>
            </a:solidFill>
            <a:round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2950281" y="3004613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950281" y="4928210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4084077" y="4344801"/>
            <a:ext cx="406879" cy="257814"/>
          </a:xfrm>
          <a:prstGeom prst="round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Arrow Connector 86"/>
          <p:cNvCxnSpPr>
            <a:stCxn id="84" idx="3"/>
            <a:endCxn id="64" idx="1"/>
          </p:cNvCxnSpPr>
          <p:nvPr/>
        </p:nvCxnSpPr>
        <p:spPr>
          <a:xfrm>
            <a:off x="3357160" y="3133520"/>
            <a:ext cx="726917" cy="62842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85" idx="3"/>
            <a:endCxn id="86" idx="1"/>
          </p:cNvCxnSpPr>
          <p:nvPr/>
        </p:nvCxnSpPr>
        <p:spPr>
          <a:xfrm flipV="1">
            <a:off x="3357160" y="4473709"/>
            <a:ext cx="726917" cy="583408"/>
          </a:xfrm>
          <a:prstGeom prst="straightConnector1">
            <a:avLst/>
          </a:prstGeom>
          <a:ln w="19050" cmpd="sng">
            <a:solidFill>
              <a:srgbClr val="000000"/>
            </a:solidFill>
            <a:round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58914" y="1792456"/>
            <a:ext cx="229315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Corbel"/>
                <a:cs typeface="Corbel"/>
              </a:rPr>
              <a:t>“Narrow” </a:t>
            </a:r>
            <a:r>
              <a:rPr lang="en-US" sz="2600" dirty="0" err="1" smtClean="0">
                <a:latin typeface="Corbel"/>
                <a:cs typeface="Corbel"/>
              </a:rPr>
              <a:t>deps</a:t>
            </a:r>
            <a:r>
              <a:rPr lang="en-US" sz="2600" dirty="0" smtClean="0">
                <a:latin typeface="Corbel"/>
                <a:cs typeface="Corbel"/>
              </a:rPr>
              <a:t>:</a:t>
            </a:r>
            <a:endParaRPr lang="en-US" sz="2600" dirty="0" smtClean="0">
              <a:latin typeface="Corbel"/>
              <a:cs typeface="Corbel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150996" y="1792456"/>
            <a:ext cx="324816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Corbel"/>
                <a:cs typeface="Corbel"/>
              </a:rPr>
              <a:t>“Wide” (shuffle) </a:t>
            </a:r>
            <a:r>
              <a:rPr lang="en-US" sz="2600" dirty="0" err="1" smtClean="0">
                <a:latin typeface="Corbel"/>
                <a:cs typeface="Corbel"/>
              </a:rPr>
              <a:t>deps</a:t>
            </a:r>
            <a:r>
              <a:rPr lang="en-US" sz="2600" dirty="0" smtClean="0">
                <a:latin typeface="Corbel"/>
                <a:cs typeface="Corbel"/>
              </a:rPr>
              <a:t>:</a:t>
            </a:r>
            <a:endParaRPr lang="en-US" sz="2600" dirty="0" smtClean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4181630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DAG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Interface: receives a “target” RDD, a function to run on each partition, and a listener for results </a:t>
            </a:r>
          </a:p>
          <a:p>
            <a:r>
              <a:rPr lang="en-US" dirty="0" smtClean="0"/>
              <a:t>Roles:</a:t>
            </a:r>
          </a:p>
          <a:p>
            <a:pPr lvl="1"/>
            <a:r>
              <a:rPr lang="en-US" dirty="0" smtClean="0"/>
              <a:t>Build stages of Task objects (code + preferred loc.)</a:t>
            </a:r>
          </a:p>
          <a:p>
            <a:pPr lvl="1"/>
            <a:r>
              <a:rPr lang="en-US" dirty="0" smtClean="0"/>
              <a:t>Submit them to </a:t>
            </a:r>
            <a:r>
              <a:rPr lang="en-US" dirty="0" err="1" smtClean="0"/>
              <a:t>TaskScheduler</a:t>
            </a:r>
            <a:r>
              <a:rPr lang="en-US" dirty="0" smtClean="0"/>
              <a:t> as ready</a:t>
            </a:r>
          </a:p>
          <a:p>
            <a:pPr lvl="1"/>
            <a:r>
              <a:rPr lang="en-US" dirty="0" smtClean="0"/>
              <a:t>Resubmit failed stages if outputs are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4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0464" y="1974127"/>
            <a:ext cx="8305800" cy="616673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</a:p>
          <a:p>
            <a:r>
              <a:rPr lang="en-US" dirty="0" smtClean="0"/>
              <a:t>Components</a:t>
            </a:r>
          </a:p>
          <a:p>
            <a:r>
              <a:rPr lang="en-US" dirty="0" smtClean="0"/>
              <a:t>Life of a job</a:t>
            </a:r>
          </a:p>
          <a:p>
            <a:r>
              <a:rPr lang="en-US" dirty="0" smtClean="0"/>
              <a:t>Extending Spark</a:t>
            </a:r>
            <a:endParaRPr lang="en-US" dirty="0" smtClean="0"/>
          </a:p>
          <a:p>
            <a:r>
              <a:rPr lang="en-US" dirty="0" smtClean="0"/>
              <a:t>How to contribute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54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z="5000" dirty="0" smtClean="0">
                <a:ea typeface="ＭＳ Ｐゴシック" charset="-128"/>
                <a:cs typeface="ＭＳ Ｐゴシック" charset="-128"/>
              </a:rPr>
              <a:t>Scheduler Optimizations</a:t>
            </a:r>
            <a:endParaRPr lang="en-US" sz="5000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3646178" cy="430476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Pipelines narrow ops. within a stage</a:t>
            </a:r>
            <a:endParaRPr lang="en-US" sz="2700" dirty="0" smtClean="0">
              <a:ea typeface="ＭＳ Ｐゴシック" charset="-128"/>
              <a:cs typeface="ＭＳ Ｐゴシック" charset="-128"/>
            </a:endParaRPr>
          </a:p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Picks</a:t>
            </a:r>
            <a:r>
              <a:rPr lang="en-US" sz="2700" dirty="0" smtClean="0">
                <a:ea typeface="ＭＳ Ｐゴシック" charset="-128"/>
                <a:cs typeface="ＭＳ Ｐゴシック" charset="-128"/>
              </a:rPr>
              <a:t> join algorithms based on partitioning (minimize shuffles)</a:t>
            </a:r>
          </a:p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Reuses previously cached data</a:t>
            </a:r>
            <a:endParaRPr lang="en-US" sz="2700" dirty="0" smtClean="0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647778" y="2051448"/>
            <a:ext cx="5151858" cy="3839398"/>
            <a:chOff x="3259082" y="2018851"/>
            <a:chExt cx="5656318" cy="3924749"/>
          </a:xfrm>
        </p:grpSpPr>
        <p:sp>
          <p:nvSpPr>
            <p:cNvPr id="171" name="Rounded Rectangle 170"/>
            <p:cNvSpPr/>
            <p:nvPr/>
          </p:nvSpPr>
          <p:spPr>
            <a:xfrm>
              <a:off x="3259082" y="2018851"/>
              <a:ext cx="5656318" cy="3924749"/>
            </a:xfrm>
            <a:prstGeom prst="roundRect">
              <a:avLst>
                <a:gd name="adj" fmla="val 11363"/>
              </a:avLst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2" name="Rounded Rectangle 171"/>
            <p:cNvSpPr/>
            <p:nvPr/>
          </p:nvSpPr>
          <p:spPr>
            <a:xfrm>
              <a:off x="3423812" y="2166746"/>
              <a:ext cx="1828800" cy="138109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3423812" y="3726445"/>
              <a:ext cx="3901060" cy="207485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4" name="Rounded Rectangle 173"/>
            <p:cNvSpPr/>
            <p:nvPr/>
          </p:nvSpPr>
          <p:spPr>
            <a:xfrm>
              <a:off x="5039626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5133256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5133256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5045232" y="4839070"/>
              <a:ext cx="586220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8" name="Rounded Rectangle 177"/>
            <p:cNvSpPr/>
            <p:nvPr/>
          </p:nvSpPr>
          <p:spPr>
            <a:xfrm>
              <a:off x="5138861" y="491997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5138861" y="5283553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0" name="Rounded Rectangle 179"/>
            <p:cNvSpPr/>
            <p:nvPr/>
          </p:nvSpPr>
          <p:spPr>
            <a:xfrm>
              <a:off x="6387251" y="3963700"/>
              <a:ext cx="591825" cy="1528842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6480881" y="404460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6480881" y="440818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6480881" y="476792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6480881" y="513150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4479781" y="2272884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6" name="Rounded Rectangle 185"/>
            <p:cNvSpPr/>
            <p:nvPr/>
          </p:nvSpPr>
          <p:spPr>
            <a:xfrm>
              <a:off x="4573411" y="235378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7" name="Rounded Rectangle 186"/>
            <p:cNvSpPr/>
            <p:nvPr/>
          </p:nvSpPr>
          <p:spPr>
            <a:xfrm>
              <a:off x="4573411" y="2717367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8" name="Rounded Rectangle 187"/>
            <p:cNvSpPr/>
            <p:nvPr/>
          </p:nvSpPr>
          <p:spPr>
            <a:xfrm>
              <a:off x="4573411" y="3063041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6387251" y="2278969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6480881" y="235987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6480881" y="272345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2" name="Rounded Rectangle 191"/>
            <p:cNvSpPr/>
            <p:nvPr/>
          </p:nvSpPr>
          <p:spPr>
            <a:xfrm>
              <a:off x="6480881" y="3069126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8156030" y="3225190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4" name="Rounded Rectangle 193"/>
            <p:cNvSpPr/>
            <p:nvPr/>
          </p:nvSpPr>
          <p:spPr>
            <a:xfrm>
              <a:off x="8249660" y="330609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5" name="Rounded Rectangle 194"/>
            <p:cNvSpPr/>
            <p:nvPr/>
          </p:nvSpPr>
          <p:spPr>
            <a:xfrm>
              <a:off x="8249660" y="366967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8249660" y="4015348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197" name="Straight Arrow Connector 196"/>
            <p:cNvCxnSpPr>
              <a:stCxn id="190" idx="3"/>
              <a:endCxn id="194" idx="1"/>
            </p:cNvCxnSpPr>
            <p:nvPr/>
          </p:nvCxnSpPr>
          <p:spPr>
            <a:xfrm>
              <a:off x="6887760" y="2492257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8" name="Straight Arrow Connector 197"/>
            <p:cNvCxnSpPr>
              <a:stCxn id="191" idx="3"/>
              <a:endCxn id="195" idx="1"/>
            </p:cNvCxnSpPr>
            <p:nvPr/>
          </p:nvCxnSpPr>
          <p:spPr>
            <a:xfrm>
              <a:off x="6887760" y="2855839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9" name="Straight Arrow Connector 198"/>
            <p:cNvCxnSpPr>
              <a:stCxn id="192" idx="3"/>
              <a:endCxn id="196" idx="1"/>
            </p:cNvCxnSpPr>
            <p:nvPr/>
          </p:nvCxnSpPr>
          <p:spPr>
            <a:xfrm>
              <a:off x="6887760" y="3201513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0" name="Straight Arrow Connector 199"/>
            <p:cNvCxnSpPr>
              <a:stCxn id="187" idx="3"/>
              <a:endCxn id="191" idx="1"/>
            </p:cNvCxnSpPr>
            <p:nvPr/>
          </p:nvCxnSpPr>
          <p:spPr>
            <a:xfrm>
              <a:off x="4980290" y="2849754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1" name="Straight Arrow Connector 200"/>
            <p:cNvCxnSpPr>
              <a:stCxn id="186" idx="3"/>
              <a:endCxn id="190" idx="1"/>
            </p:cNvCxnSpPr>
            <p:nvPr/>
          </p:nvCxnSpPr>
          <p:spPr>
            <a:xfrm>
              <a:off x="4980290" y="2486172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2" name="Straight Arrow Connector 201"/>
            <p:cNvCxnSpPr>
              <a:stCxn id="176" idx="3"/>
              <a:endCxn id="182" idx="1"/>
            </p:cNvCxnSpPr>
            <p:nvPr/>
          </p:nvCxnSpPr>
          <p:spPr>
            <a:xfrm>
              <a:off x="5540135" y="4455032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3" name="Straight Arrow Connector 202"/>
            <p:cNvCxnSpPr>
              <a:stCxn id="181" idx="3"/>
              <a:endCxn id="194" idx="1"/>
            </p:cNvCxnSpPr>
            <p:nvPr/>
          </p:nvCxnSpPr>
          <p:spPr>
            <a:xfrm flipV="1">
              <a:off x="6887760" y="3438479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4" name="Straight Arrow Connector 203"/>
            <p:cNvCxnSpPr>
              <a:stCxn id="188" idx="3"/>
              <a:endCxn id="192" idx="1"/>
            </p:cNvCxnSpPr>
            <p:nvPr/>
          </p:nvCxnSpPr>
          <p:spPr>
            <a:xfrm>
              <a:off x="4980290" y="3195428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5" name="Straight Arrow Connector 204"/>
            <p:cNvCxnSpPr>
              <a:stCxn id="183" idx="3"/>
              <a:endCxn id="194" idx="1"/>
            </p:cNvCxnSpPr>
            <p:nvPr/>
          </p:nvCxnSpPr>
          <p:spPr>
            <a:xfrm flipV="1">
              <a:off x="6887760" y="3438479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6" name="Straight Arrow Connector 205"/>
            <p:cNvCxnSpPr>
              <a:stCxn id="175" idx="3"/>
              <a:endCxn id="181" idx="1"/>
            </p:cNvCxnSpPr>
            <p:nvPr/>
          </p:nvCxnSpPr>
          <p:spPr>
            <a:xfrm>
              <a:off x="5540135" y="4091451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7" name="Straight Arrow Connector 206"/>
            <p:cNvCxnSpPr>
              <a:stCxn id="178" idx="3"/>
              <a:endCxn id="183" idx="1"/>
            </p:cNvCxnSpPr>
            <p:nvPr/>
          </p:nvCxnSpPr>
          <p:spPr>
            <a:xfrm flipV="1">
              <a:off x="5545740" y="4900309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8" name="Straight Arrow Connector 207"/>
            <p:cNvCxnSpPr>
              <a:stCxn id="179" idx="3"/>
              <a:endCxn id="184" idx="1"/>
            </p:cNvCxnSpPr>
            <p:nvPr/>
          </p:nvCxnSpPr>
          <p:spPr>
            <a:xfrm flipV="1">
              <a:off x="5545740" y="5263891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9" name="Straight Arrow Connector 208"/>
            <p:cNvCxnSpPr>
              <a:stCxn id="181" idx="3"/>
              <a:endCxn id="195" idx="1"/>
            </p:cNvCxnSpPr>
            <p:nvPr/>
          </p:nvCxnSpPr>
          <p:spPr>
            <a:xfrm flipV="1">
              <a:off x="6887760" y="3802061"/>
              <a:ext cx="1361900" cy="37492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0" name="Straight Arrow Connector 209"/>
            <p:cNvCxnSpPr>
              <a:stCxn id="182" idx="3"/>
              <a:endCxn id="195" idx="1"/>
            </p:cNvCxnSpPr>
            <p:nvPr/>
          </p:nvCxnSpPr>
          <p:spPr>
            <a:xfrm flipV="1">
              <a:off x="6887760" y="3802061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1" name="Straight Arrow Connector 210"/>
            <p:cNvCxnSpPr>
              <a:stCxn id="183" idx="3"/>
              <a:endCxn id="195" idx="1"/>
            </p:cNvCxnSpPr>
            <p:nvPr/>
          </p:nvCxnSpPr>
          <p:spPr>
            <a:xfrm flipV="1">
              <a:off x="6887760" y="3802061"/>
              <a:ext cx="1361900" cy="10982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2" name="Straight Arrow Connector 211"/>
            <p:cNvCxnSpPr>
              <a:stCxn id="184" idx="3"/>
              <a:endCxn id="195" idx="1"/>
            </p:cNvCxnSpPr>
            <p:nvPr/>
          </p:nvCxnSpPr>
          <p:spPr>
            <a:xfrm flipV="1">
              <a:off x="6887760" y="3802061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3" name="Straight Arrow Connector 212"/>
            <p:cNvCxnSpPr>
              <a:stCxn id="182" idx="3"/>
              <a:endCxn id="194" idx="1"/>
            </p:cNvCxnSpPr>
            <p:nvPr/>
          </p:nvCxnSpPr>
          <p:spPr>
            <a:xfrm flipV="1">
              <a:off x="6887760" y="3438479"/>
              <a:ext cx="1361900" cy="110209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4" name="Straight Arrow Connector 213"/>
            <p:cNvCxnSpPr>
              <a:stCxn id="187" idx="3"/>
              <a:endCxn id="192" idx="1"/>
            </p:cNvCxnSpPr>
            <p:nvPr/>
          </p:nvCxnSpPr>
          <p:spPr>
            <a:xfrm>
              <a:off x="4980290" y="2849754"/>
              <a:ext cx="1500591" cy="35175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5" name="Straight Arrow Connector 214"/>
            <p:cNvCxnSpPr>
              <a:stCxn id="187" idx="3"/>
              <a:endCxn id="190" idx="1"/>
            </p:cNvCxnSpPr>
            <p:nvPr/>
          </p:nvCxnSpPr>
          <p:spPr>
            <a:xfrm flipV="1">
              <a:off x="4980290" y="2492257"/>
              <a:ext cx="1500591" cy="35749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6" name="Straight Arrow Connector 215"/>
            <p:cNvCxnSpPr>
              <a:stCxn id="188" idx="3"/>
              <a:endCxn id="191" idx="1"/>
            </p:cNvCxnSpPr>
            <p:nvPr/>
          </p:nvCxnSpPr>
          <p:spPr>
            <a:xfrm flipV="1">
              <a:off x="4980290" y="2855839"/>
              <a:ext cx="1500591" cy="33958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7" name="Straight Arrow Connector 216"/>
            <p:cNvCxnSpPr>
              <a:stCxn id="186" idx="3"/>
              <a:endCxn id="192" idx="1"/>
            </p:cNvCxnSpPr>
            <p:nvPr/>
          </p:nvCxnSpPr>
          <p:spPr>
            <a:xfrm>
              <a:off x="4980290" y="2486172"/>
              <a:ext cx="1500591" cy="71534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8" name="Straight Arrow Connector 217"/>
            <p:cNvCxnSpPr>
              <a:stCxn id="184" idx="3"/>
              <a:endCxn id="194" idx="1"/>
            </p:cNvCxnSpPr>
            <p:nvPr/>
          </p:nvCxnSpPr>
          <p:spPr>
            <a:xfrm flipV="1">
              <a:off x="6887760" y="3438479"/>
              <a:ext cx="1361900" cy="18254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9" name="Straight Arrow Connector 218"/>
            <p:cNvCxnSpPr>
              <a:stCxn id="181" idx="3"/>
              <a:endCxn id="196" idx="1"/>
            </p:cNvCxnSpPr>
            <p:nvPr/>
          </p:nvCxnSpPr>
          <p:spPr>
            <a:xfrm flipV="1">
              <a:off x="6887760" y="4147735"/>
              <a:ext cx="1361900" cy="29253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0" name="Straight Arrow Connector 219"/>
            <p:cNvCxnSpPr>
              <a:stCxn id="182" idx="3"/>
              <a:endCxn id="196" idx="1"/>
            </p:cNvCxnSpPr>
            <p:nvPr/>
          </p:nvCxnSpPr>
          <p:spPr>
            <a:xfrm flipV="1">
              <a:off x="6887760" y="4147735"/>
              <a:ext cx="1361900" cy="392834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1" name="Straight Arrow Connector 220"/>
            <p:cNvCxnSpPr>
              <a:stCxn id="183" idx="3"/>
              <a:endCxn id="196" idx="1"/>
            </p:cNvCxnSpPr>
            <p:nvPr/>
          </p:nvCxnSpPr>
          <p:spPr>
            <a:xfrm flipV="1">
              <a:off x="6887760" y="4147735"/>
              <a:ext cx="1361900" cy="75257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2" name="Straight Arrow Connector 221"/>
            <p:cNvCxnSpPr>
              <a:stCxn id="184" idx="3"/>
              <a:endCxn id="196" idx="1"/>
            </p:cNvCxnSpPr>
            <p:nvPr/>
          </p:nvCxnSpPr>
          <p:spPr>
            <a:xfrm flipV="1">
              <a:off x="6887760" y="4147735"/>
              <a:ext cx="1361900" cy="111615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3" name="TextBox 222"/>
            <p:cNvSpPr txBox="1"/>
            <p:nvPr/>
          </p:nvSpPr>
          <p:spPr>
            <a:xfrm>
              <a:off x="7472829" y="4745405"/>
              <a:ext cx="57076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join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664808" y="5398364"/>
              <a:ext cx="74948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union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5273881" y="3209701"/>
              <a:ext cx="103200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groupBy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cxnSp>
          <p:nvCxnSpPr>
            <p:cNvPr id="226" name="Straight Arrow Connector 225"/>
            <p:cNvCxnSpPr>
              <a:stCxn id="188" idx="3"/>
              <a:endCxn id="190" idx="1"/>
            </p:cNvCxnSpPr>
            <p:nvPr/>
          </p:nvCxnSpPr>
          <p:spPr>
            <a:xfrm flipV="1">
              <a:off x="4980290" y="2492257"/>
              <a:ext cx="1500591" cy="70317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7" name="Straight Arrow Connector 226"/>
            <p:cNvCxnSpPr>
              <a:stCxn id="186" idx="3"/>
              <a:endCxn id="191" idx="1"/>
            </p:cNvCxnSpPr>
            <p:nvPr/>
          </p:nvCxnSpPr>
          <p:spPr>
            <a:xfrm>
              <a:off x="4980290" y="2486172"/>
              <a:ext cx="1500591" cy="36966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8" name="Rounded Rectangle 227"/>
            <p:cNvSpPr/>
            <p:nvPr/>
          </p:nvSpPr>
          <p:spPr>
            <a:xfrm>
              <a:off x="3810358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3903988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3903988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231" name="Straight Arrow Connector 230"/>
            <p:cNvCxnSpPr>
              <a:stCxn id="229" idx="3"/>
              <a:endCxn id="175" idx="1"/>
            </p:cNvCxnSpPr>
            <p:nvPr/>
          </p:nvCxnSpPr>
          <p:spPr>
            <a:xfrm>
              <a:off x="4310867" y="4091451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32" name="Straight Arrow Connector 231"/>
            <p:cNvCxnSpPr>
              <a:stCxn id="230" idx="3"/>
              <a:endCxn id="176" idx="1"/>
            </p:cNvCxnSpPr>
            <p:nvPr/>
          </p:nvCxnSpPr>
          <p:spPr>
            <a:xfrm>
              <a:off x="4310867" y="4455032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33" name="TextBox 232"/>
            <p:cNvSpPr txBox="1"/>
            <p:nvPr/>
          </p:nvSpPr>
          <p:spPr>
            <a:xfrm>
              <a:off x="4403449" y="4431457"/>
              <a:ext cx="63284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map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804438" y="5436923"/>
              <a:ext cx="92457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3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528393" y="3127053"/>
              <a:ext cx="92340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1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3599800" y="5373619"/>
              <a:ext cx="93833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2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099548" y="2157765"/>
              <a:ext cx="40596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A: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982917" y="2106542"/>
              <a:ext cx="39593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B: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434378" y="3802881"/>
              <a:ext cx="39500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C: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4670131" y="3769620"/>
              <a:ext cx="4144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D: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4698710" y="4721660"/>
              <a:ext cx="385908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E: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6039557" y="3760980"/>
              <a:ext cx="374708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F: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7816768" y="2864847"/>
              <a:ext cx="4137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G: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4974968" y="6068644"/>
            <a:ext cx="3217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rPr>
              <a:t>= previously computed 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rPr>
              <a:t>partition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cs typeface="Corbel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4599910" y="6146303"/>
            <a:ext cx="370591" cy="256220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Corbel"/>
            </a:endParaRPr>
          </a:p>
        </p:txBody>
      </p:sp>
      <p:sp>
        <p:nvSpPr>
          <p:cNvPr id="80" name="Rounded Rectangle 79"/>
          <p:cNvSpPr/>
          <p:nvPr/>
        </p:nvSpPr>
        <p:spPr>
          <a:xfrm rot="16368833">
            <a:off x="5406319" y="2652800"/>
            <a:ext cx="353734" cy="291827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 rot="16368833">
            <a:off x="5403198" y="3033183"/>
            <a:ext cx="353734" cy="291827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 rot="15898879">
            <a:off x="5965166" y="4093073"/>
            <a:ext cx="353734" cy="1745337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 rot="15898879">
            <a:off x="5976771" y="4474219"/>
            <a:ext cx="353734" cy="1745337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52491" y="3538329"/>
            <a:ext cx="487313" cy="307777"/>
          </a:xfrm>
          <a:prstGeom prst="rect">
            <a:avLst/>
          </a:prstGeom>
          <a:solidFill>
            <a:srgbClr val="FFFFFF">
              <a:alpha val="38000"/>
            </a:srgb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rbel"/>
                <a:cs typeface="Corbel"/>
              </a:rPr>
              <a:t>Task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31313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2" grpId="0" animBg="1"/>
      <p:bldP spid="83" grpId="0" animBg="1"/>
      <p:bldP spid="84" grpId="0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Task Details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46238"/>
            <a:ext cx="8432800" cy="4221162"/>
          </a:xfrm>
        </p:spPr>
        <p:txBody>
          <a:bodyPr/>
          <a:lstStyle/>
          <a:p>
            <a:r>
              <a:rPr lang="en-US" dirty="0" smtClean="0"/>
              <a:t>Stage boundaries are only at input RDDs or “shuffle” operations</a:t>
            </a:r>
          </a:p>
          <a:p>
            <a:r>
              <a:rPr lang="en-US" dirty="0" smtClean="0"/>
              <a:t>So, each task looks like this: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600" dirty="0" smtClean="0"/>
              <a:t>(Note: we write shuffle outputs to RAM/disk to allow retries)</a:t>
            </a:r>
            <a:endParaRPr lang="en-US" sz="2600" dirty="0"/>
          </a:p>
        </p:txBody>
      </p:sp>
      <p:sp>
        <p:nvSpPr>
          <p:cNvPr id="7" name="Rectangle 6"/>
          <p:cNvSpPr/>
          <p:nvPr/>
        </p:nvSpPr>
        <p:spPr>
          <a:xfrm>
            <a:off x="3582472" y="4210376"/>
            <a:ext cx="2093452" cy="820778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Task</a:t>
            </a:r>
          </a:p>
          <a:p>
            <a:pPr algn="ctr"/>
            <a:r>
              <a:rPr lang="en-US" sz="2200" dirty="0" smtClean="0"/>
              <a:t>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</a:t>
            </a:r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200" dirty="0" smtClean="0"/>
              <a:t> f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 </a:t>
            </a:r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200" dirty="0" smtClean="0"/>
              <a:t> </a:t>
            </a:r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…</a:t>
            </a:r>
            <a:endParaRPr lang="en-US" sz="2200" baseline="-25000" dirty="0" smtClean="0"/>
          </a:p>
        </p:txBody>
      </p:sp>
      <p:cxnSp>
        <p:nvCxnSpPr>
          <p:cNvPr id="8" name="Straight Arrow Connector 7"/>
          <p:cNvCxnSpPr>
            <a:stCxn id="7" idx="3"/>
            <a:endCxn id="13" idx="1"/>
          </p:cNvCxnSpPr>
          <p:nvPr/>
        </p:nvCxnSpPr>
        <p:spPr>
          <a:xfrm flipV="1">
            <a:off x="5675924" y="4595096"/>
            <a:ext cx="801433" cy="2566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7357" y="4210375"/>
            <a:ext cx="19808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map output file</a:t>
            </a:r>
            <a:br>
              <a:rPr lang="en-US" sz="2200" dirty="0" smtClean="0">
                <a:latin typeface="Corbel"/>
                <a:cs typeface="Corbel"/>
              </a:rPr>
            </a:br>
            <a:r>
              <a:rPr lang="en-US" sz="2200" i="1" dirty="0" smtClean="0">
                <a:latin typeface="Corbel"/>
                <a:cs typeface="Corbel"/>
              </a:rPr>
              <a:t>or</a:t>
            </a:r>
            <a:r>
              <a:rPr lang="en-US" sz="2200" dirty="0" smtClean="0">
                <a:latin typeface="Corbel"/>
                <a:cs typeface="Corbel"/>
              </a:rPr>
              <a:t> master</a:t>
            </a:r>
            <a:endParaRPr lang="en-US" sz="2200" dirty="0" smtClean="0">
              <a:latin typeface="Corbel"/>
              <a:cs typeface="Corbel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63271" y="4210375"/>
            <a:ext cx="1219200" cy="18841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358782" y="4799882"/>
            <a:ext cx="1223689" cy="18191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8430" y="3657600"/>
            <a:ext cx="11386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 smtClean="0">
                <a:latin typeface="Corbel"/>
                <a:cs typeface="Corbel"/>
              </a:rPr>
              <a:t>external</a:t>
            </a:r>
            <a:br>
              <a:rPr lang="en-US" sz="2200" dirty="0" smtClean="0">
                <a:latin typeface="Corbel"/>
                <a:cs typeface="Corbel"/>
              </a:rPr>
            </a:br>
            <a:r>
              <a:rPr lang="en-US" sz="2200" dirty="0" smtClean="0">
                <a:latin typeface="Corbel"/>
                <a:cs typeface="Corbel"/>
              </a:rPr>
              <a:t>storage</a:t>
            </a:r>
            <a:endParaRPr lang="en-US" sz="2200" dirty="0" smtClean="0">
              <a:latin typeface="Corbel"/>
              <a:cs typeface="Corbe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2369" y="4724400"/>
            <a:ext cx="1364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 smtClean="0">
                <a:latin typeface="Corbel"/>
                <a:cs typeface="Corbel"/>
              </a:rPr>
              <a:t>fetch map</a:t>
            </a:r>
          </a:p>
          <a:p>
            <a:pPr algn="r"/>
            <a:r>
              <a:rPr lang="en-US" sz="2200" dirty="0" smtClean="0">
                <a:latin typeface="Corbel"/>
                <a:cs typeface="Corbel"/>
              </a:rPr>
              <a:t>outputs</a:t>
            </a:r>
            <a:endParaRPr lang="en-US" sz="2200" dirty="0" smtClean="0">
              <a:latin typeface="Corbel"/>
              <a:cs typeface="Corbe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63974" y="4357655"/>
            <a:ext cx="997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Corbel"/>
                <a:cs typeface="Corbel"/>
              </a:rPr>
              <a:t>and/or</a:t>
            </a:r>
            <a:endParaRPr lang="en-US" sz="2200" i="1" dirty="0" smtClean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46008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Task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534400" cy="4221162"/>
          </a:xfrm>
        </p:spPr>
        <p:txBody>
          <a:bodyPr/>
          <a:lstStyle/>
          <a:p>
            <a:r>
              <a:rPr lang="en-US" dirty="0" smtClean="0"/>
              <a:t>Each Task object is self-contained</a:t>
            </a:r>
          </a:p>
          <a:p>
            <a:pPr lvl="1"/>
            <a:r>
              <a:rPr lang="en-US" dirty="0" smtClean="0"/>
              <a:t>Contains all transformation code up to input boundary (e.g. </a:t>
            </a:r>
            <a:r>
              <a:rPr lang="en-US" dirty="0" err="1" smtClean="0"/>
              <a:t>HadoopRDD</a:t>
            </a:r>
            <a:r>
              <a:rPr lang="en-US" dirty="0" smtClean="0"/>
              <a:t> =&gt; filter =&gt; map)</a:t>
            </a:r>
          </a:p>
          <a:p>
            <a:r>
              <a:rPr lang="en-US" dirty="0" smtClean="0"/>
              <a:t>Allows Tasks on cached data to even if they fall out of cache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4743174"/>
            <a:ext cx="7520601" cy="743226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Design goal: any Task can run on any node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5867400"/>
            <a:ext cx="8534400" cy="68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457200" rtl="0" eaLnBrk="0" fontAlgn="base" hangingPunct="0">
              <a:spcBef>
                <a:spcPts val="2000"/>
              </a:spcBef>
              <a:spcAft>
                <a:spcPct val="0"/>
              </a:spcAft>
              <a:buNone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77724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Only way a Task can fail is lost map output files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752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 smtClean="0"/>
              <a:t>Event Flow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08713" y="2772748"/>
            <a:ext cx="3754010" cy="685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DAGScheduler</a:t>
            </a:r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2708713" y="4421554"/>
            <a:ext cx="3754010" cy="685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TaskScheduler</a:t>
            </a:r>
            <a:endParaRPr lang="en-US" sz="2400" dirty="0"/>
          </a:p>
        </p:txBody>
      </p:sp>
      <p:cxnSp>
        <p:nvCxnSpPr>
          <p:cNvPr id="7" name="Straight Arrow Connector 6"/>
          <p:cNvCxnSpPr>
            <a:endCxn id="5" idx="1"/>
          </p:cNvCxnSpPr>
          <p:nvPr/>
        </p:nvCxnSpPr>
        <p:spPr>
          <a:xfrm>
            <a:off x="1383073" y="2389218"/>
            <a:ext cx="1325640" cy="726196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lg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809735" y="3458079"/>
            <a:ext cx="0" cy="963475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lg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431706" y="3458079"/>
            <a:ext cx="1" cy="963475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lg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7530" y="1733513"/>
            <a:ext cx="3558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 err="1" smtClean="0">
                <a:solidFill>
                  <a:srgbClr val="3366FF"/>
                </a:solidFill>
                <a:latin typeface="Corbel"/>
                <a:cs typeface="Corbel"/>
              </a:rPr>
              <a:t>runJob</a:t>
            </a:r>
            <a:r>
              <a:rPr lang="en-US" sz="2200" i="1" dirty="0" smtClean="0">
                <a:latin typeface="Corbel"/>
                <a:cs typeface="Corbel"/>
              </a:rPr>
              <a:t>(</a:t>
            </a:r>
            <a:r>
              <a:rPr lang="en-US" sz="2200" i="1" dirty="0" err="1" smtClean="0">
                <a:latin typeface="Corbel"/>
                <a:cs typeface="Corbel"/>
              </a:rPr>
              <a:t>targetRDD</a:t>
            </a:r>
            <a:r>
              <a:rPr lang="en-US" sz="2200" i="1" dirty="0" smtClean="0">
                <a:latin typeface="Corbel"/>
                <a:cs typeface="Corbel"/>
              </a:rPr>
              <a:t>, partitions, </a:t>
            </a:r>
            <a:r>
              <a:rPr lang="en-US" sz="2200" i="1" dirty="0" err="1" smtClean="0">
                <a:latin typeface="Corbel"/>
                <a:cs typeface="Corbel"/>
              </a:rPr>
              <a:t>func</a:t>
            </a:r>
            <a:r>
              <a:rPr lang="en-US" sz="2200" i="1" dirty="0" smtClean="0">
                <a:latin typeface="Corbel"/>
                <a:cs typeface="Corbel"/>
              </a:rPr>
              <a:t>, listener)</a:t>
            </a:r>
            <a:endParaRPr lang="en-US" sz="2200" i="1" dirty="0">
              <a:latin typeface="Corbel"/>
              <a:cs typeface="Corbe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200" y="3695151"/>
            <a:ext cx="295474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solidFill>
                  <a:srgbClr val="3366FF"/>
                </a:solidFill>
                <a:latin typeface="Corbel"/>
                <a:cs typeface="Corbel"/>
              </a:rPr>
              <a:t>submitTasks</a:t>
            </a:r>
            <a:r>
              <a:rPr lang="en-US" sz="2200" i="1" dirty="0" smtClean="0">
                <a:latin typeface="Corbel"/>
                <a:cs typeface="Corbel"/>
              </a:rPr>
              <a:t>(</a:t>
            </a:r>
            <a:r>
              <a:rPr lang="en-US" sz="2200" i="1" dirty="0" err="1" smtClean="0">
                <a:latin typeface="Corbel"/>
                <a:cs typeface="Corbel"/>
              </a:rPr>
              <a:t>taskSet</a:t>
            </a:r>
            <a:r>
              <a:rPr lang="en-US" sz="2200" i="1" dirty="0" smtClean="0">
                <a:latin typeface="Corbel"/>
                <a:cs typeface="Corbel"/>
              </a:rPr>
              <a:t>)</a:t>
            </a:r>
            <a:endParaRPr lang="en-US" sz="2200" i="1" dirty="0">
              <a:latin typeface="Corbel"/>
              <a:cs typeface="Corbe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86400" y="3538329"/>
            <a:ext cx="2362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task finish &amp; stage </a:t>
            </a:r>
            <a:r>
              <a:rPr lang="en-US" sz="2200" dirty="0" smtClean="0">
                <a:latin typeface="Corbel"/>
                <a:cs typeface="Corbel"/>
              </a:rPr>
              <a:t>failure events</a:t>
            </a:r>
            <a:endParaRPr lang="en-US" sz="2200" dirty="0">
              <a:latin typeface="Corbel"/>
              <a:cs typeface="Corbel"/>
            </a:endParaRPr>
          </a:p>
        </p:txBody>
      </p:sp>
      <p:cxnSp>
        <p:nvCxnSpPr>
          <p:cNvPr id="21" name="Straight Arrow Connector 20"/>
          <p:cNvCxnSpPr>
            <a:stCxn id="6" idx="2"/>
            <a:endCxn id="24" idx="0"/>
          </p:cNvCxnSpPr>
          <p:nvPr/>
        </p:nvCxnSpPr>
        <p:spPr>
          <a:xfrm flipH="1">
            <a:off x="4585385" y="5106885"/>
            <a:ext cx="333" cy="989115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 w="med" len="lg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10649" y="6096000"/>
            <a:ext cx="27494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Cluster or local runner</a:t>
            </a:r>
            <a:endParaRPr lang="en-US" sz="2200" dirty="0" smtClean="0">
              <a:latin typeface="Corbel"/>
              <a:cs typeface="Corbel"/>
            </a:endParaRPr>
          </a:p>
        </p:txBody>
      </p:sp>
      <p:sp>
        <p:nvSpPr>
          <p:cNvPr id="29" name="Cloud Callout 28"/>
          <p:cNvSpPr/>
          <p:nvPr/>
        </p:nvSpPr>
        <p:spPr>
          <a:xfrm>
            <a:off x="5695731" y="1307225"/>
            <a:ext cx="2914869" cy="1424453"/>
          </a:xfrm>
          <a:prstGeom prst="cloudCallout">
            <a:avLst>
              <a:gd name="adj1" fmla="val -40079"/>
              <a:gd name="adj2" fmla="val 58761"/>
            </a:avLst>
          </a:prstGeom>
          <a:ln w="12700" cmpd="sng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/>
              <a:t>graph of stages</a:t>
            </a:r>
          </a:p>
          <a:p>
            <a:pPr algn="ctr"/>
            <a:r>
              <a:rPr lang="en-US" sz="2100" dirty="0" smtClean="0"/>
              <a:t>RDD partitioning</a:t>
            </a:r>
          </a:p>
          <a:p>
            <a:pPr algn="ctr"/>
            <a:r>
              <a:rPr lang="en-US" sz="2100" dirty="0" smtClean="0"/>
              <a:t>pipelining</a:t>
            </a:r>
            <a:endParaRPr lang="en-US" sz="2100" dirty="0" smtClean="0"/>
          </a:p>
        </p:txBody>
      </p:sp>
      <p:sp>
        <p:nvSpPr>
          <p:cNvPr id="30" name="Cloud Callout 29"/>
          <p:cNvSpPr/>
          <p:nvPr/>
        </p:nvSpPr>
        <p:spPr>
          <a:xfrm>
            <a:off x="6082594" y="4776200"/>
            <a:ext cx="2832806" cy="1828799"/>
          </a:xfrm>
          <a:prstGeom prst="cloudCallout">
            <a:avLst>
              <a:gd name="adj1" fmla="val -52513"/>
              <a:gd name="adj2" fmla="val -42697"/>
            </a:avLst>
          </a:prstGeom>
          <a:ln w="12700" cmpd="sng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>
                <a:latin typeface="Corbel"/>
                <a:cs typeface="Corbel"/>
              </a:rPr>
              <a:t>task placement</a:t>
            </a:r>
          </a:p>
          <a:p>
            <a:pPr algn="ctr"/>
            <a:r>
              <a:rPr lang="en-US" sz="2100" dirty="0" smtClean="0">
                <a:latin typeface="Corbel"/>
                <a:cs typeface="Corbel"/>
              </a:rPr>
              <a:t>retries on failure</a:t>
            </a:r>
          </a:p>
          <a:p>
            <a:pPr algn="ctr"/>
            <a:r>
              <a:rPr lang="en-US" sz="2100" dirty="0" smtClean="0">
                <a:latin typeface="Corbel"/>
                <a:cs typeface="Corbel"/>
              </a:rPr>
              <a:t>speculation</a:t>
            </a:r>
          </a:p>
          <a:p>
            <a:pPr algn="ctr"/>
            <a:r>
              <a:rPr lang="en-US" sz="2100" dirty="0" smtClean="0">
                <a:latin typeface="Corbel"/>
                <a:cs typeface="Corbel"/>
              </a:rPr>
              <a:t>inter-job policy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19400" y="5238444"/>
            <a:ext cx="172253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rbel"/>
                <a:cs typeface="Corbel"/>
              </a:rPr>
              <a:t>Task objects</a:t>
            </a:r>
            <a:endParaRPr lang="en-US" sz="22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5047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TaskScheduler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Interface:</a:t>
            </a:r>
          </a:p>
          <a:p>
            <a:pPr lvl="1"/>
            <a:r>
              <a:rPr lang="en-US" dirty="0" smtClean="0"/>
              <a:t>Given a </a:t>
            </a:r>
            <a:r>
              <a:rPr lang="en-US" dirty="0" err="1" smtClean="0"/>
              <a:t>TaskSet</a:t>
            </a:r>
            <a:r>
              <a:rPr lang="en-US" dirty="0" smtClean="0"/>
              <a:t> (set of Tasks), run it and report results</a:t>
            </a:r>
          </a:p>
          <a:p>
            <a:pPr lvl="1"/>
            <a:r>
              <a:rPr lang="en-US" dirty="0" smtClean="0"/>
              <a:t>Report “fetch failed” errors when shuffle output lost</a:t>
            </a:r>
          </a:p>
          <a:p>
            <a:r>
              <a:rPr lang="en-US" dirty="0" smtClean="0"/>
              <a:t>Two main implementations:</a:t>
            </a:r>
          </a:p>
          <a:p>
            <a:pPr lvl="1"/>
            <a:r>
              <a:rPr lang="en-US" dirty="0" err="1"/>
              <a:t>LocalScheduler</a:t>
            </a:r>
            <a:r>
              <a:rPr lang="en-US" dirty="0"/>
              <a:t> (runs locally)</a:t>
            </a:r>
          </a:p>
          <a:p>
            <a:pPr lvl="1"/>
            <a:r>
              <a:rPr lang="en-US" dirty="0" err="1" smtClean="0"/>
              <a:t>ClusterScheduler</a:t>
            </a:r>
            <a:r>
              <a:rPr lang="en-US" dirty="0" smtClean="0"/>
              <a:t> (connects to a cluster manager using a pluggable “</a:t>
            </a:r>
            <a:r>
              <a:rPr lang="en-US" dirty="0" err="1" smtClean="0"/>
              <a:t>SchedulerBackend</a:t>
            </a:r>
            <a:r>
              <a:rPr lang="en-US" dirty="0" smtClean="0"/>
              <a:t>” API)</a:t>
            </a:r>
          </a:p>
        </p:txBody>
      </p:sp>
    </p:spTree>
    <p:extLst>
      <p:ext uri="{BB962C8B-B14F-4D97-AF65-F5344CB8AC3E}">
        <p14:creationId xmlns:p14="http://schemas.microsoft.com/office/powerpoint/2010/main" val="3906050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TaskScheduler</a:t>
            </a:r>
            <a:r>
              <a:rPr lang="en-US" dirty="0" smtClean="0"/>
              <a:t>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run multiple concurrent </a:t>
            </a:r>
            <a:r>
              <a:rPr lang="en-US" dirty="0" err="1" smtClean="0"/>
              <a:t>TaskSets</a:t>
            </a:r>
            <a:r>
              <a:rPr lang="en-US" dirty="0" smtClean="0"/>
              <a:t>, but currently does so in FIFO order</a:t>
            </a:r>
          </a:p>
          <a:p>
            <a:pPr lvl="1"/>
            <a:r>
              <a:rPr lang="en-US" dirty="0" smtClean="0"/>
              <a:t>Would be really easy to plug in other policies!</a:t>
            </a:r>
          </a:p>
          <a:p>
            <a:pPr lvl="1"/>
            <a:r>
              <a:rPr lang="en-US" dirty="0" smtClean="0"/>
              <a:t>If someone wants to suggest a plugin API, please do</a:t>
            </a:r>
          </a:p>
          <a:p>
            <a:r>
              <a:rPr lang="en-US" dirty="0" smtClean="0"/>
              <a:t>Maintains one </a:t>
            </a:r>
            <a:r>
              <a:rPr lang="en-US" dirty="0" err="1" smtClean="0"/>
              <a:t>TaskSetManager</a:t>
            </a:r>
            <a:r>
              <a:rPr lang="en-US" dirty="0" smtClean="0"/>
              <a:t> per </a:t>
            </a:r>
            <a:r>
              <a:rPr lang="en-US" dirty="0" err="1" smtClean="0"/>
              <a:t>TaskSet</a:t>
            </a:r>
            <a:r>
              <a:rPr lang="en-US" dirty="0" smtClean="0"/>
              <a:t> that tracks its locality and failure info</a:t>
            </a:r>
          </a:p>
          <a:p>
            <a:r>
              <a:rPr lang="en-US" dirty="0" smtClean="0"/>
              <a:t>Polls these for tasks in order (FIFO)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573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Implemented by the Executor class</a:t>
            </a:r>
          </a:p>
          <a:p>
            <a:r>
              <a:rPr lang="en-US" dirty="0" smtClean="0"/>
              <a:t>Receives self-contained Task objects and calls run() on them in a thread pool</a:t>
            </a:r>
          </a:p>
          <a:p>
            <a:r>
              <a:rPr lang="en-US" dirty="0" smtClean="0"/>
              <a:t>Reports results or exceptions to master</a:t>
            </a:r>
          </a:p>
          <a:p>
            <a:pPr lvl="1"/>
            <a:r>
              <a:rPr lang="en-US" dirty="0" smtClean="0"/>
              <a:t>Special case: </a:t>
            </a:r>
            <a:r>
              <a:rPr lang="en-US" dirty="0" err="1" smtClean="0"/>
              <a:t>FetchFailedException</a:t>
            </a:r>
            <a:r>
              <a:rPr lang="en-US" dirty="0" smtClean="0"/>
              <a:t> for shuffle</a:t>
            </a:r>
          </a:p>
          <a:p>
            <a:r>
              <a:rPr lang="en-US" dirty="0" smtClean="0"/>
              <a:t>Pluggable </a:t>
            </a:r>
            <a:r>
              <a:rPr lang="en-US" dirty="0" err="1" smtClean="0"/>
              <a:t>ExecutorBackend</a:t>
            </a:r>
            <a:r>
              <a:rPr lang="en-US" dirty="0" smtClean="0"/>
              <a:t> for cluster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91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BlockManager</a:t>
            </a:r>
            <a:endParaRPr lang="en-US" b="1" dirty="0" smtClean="0"/>
          </a:p>
          <a:p>
            <a:pPr lvl="1"/>
            <a:r>
              <a:rPr lang="en-US" dirty="0" smtClean="0"/>
              <a:t>“Write-once” key-value store on each worker</a:t>
            </a:r>
          </a:p>
          <a:p>
            <a:pPr lvl="1"/>
            <a:r>
              <a:rPr lang="en-US" dirty="0"/>
              <a:t>Serves shuffle data as well as cached RDDs</a:t>
            </a:r>
          </a:p>
          <a:p>
            <a:pPr lvl="1"/>
            <a:r>
              <a:rPr lang="en-US" dirty="0" smtClean="0"/>
              <a:t>Tracks a </a:t>
            </a:r>
            <a:r>
              <a:rPr lang="en-US" dirty="0" err="1" smtClean="0"/>
              <a:t>StorageLevel</a:t>
            </a:r>
            <a:r>
              <a:rPr lang="en-US" dirty="0" smtClean="0"/>
              <a:t> for each block (e.g. disk, RAM)</a:t>
            </a:r>
          </a:p>
          <a:p>
            <a:pPr lvl="1"/>
            <a:r>
              <a:rPr lang="en-US" dirty="0" smtClean="0"/>
              <a:t>Can drop data to disk if running low on RAM</a:t>
            </a:r>
          </a:p>
          <a:p>
            <a:pPr lvl="1"/>
            <a:r>
              <a:rPr lang="en-US" dirty="0" smtClean="0"/>
              <a:t>Can replicate data across nodes</a:t>
            </a:r>
          </a:p>
        </p:txBody>
      </p:sp>
    </p:spTree>
    <p:extLst>
      <p:ext uri="{BB962C8B-B14F-4D97-AF65-F5344CB8AC3E}">
        <p14:creationId xmlns:p14="http://schemas.microsoft.com/office/powerpoint/2010/main" val="398133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CommunicationManager</a:t>
            </a:r>
            <a:endParaRPr lang="en-US" b="1" dirty="0" smtClean="0"/>
          </a:p>
          <a:p>
            <a:pPr lvl="1"/>
            <a:r>
              <a:rPr lang="en-US" dirty="0" smtClean="0"/>
              <a:t>Asynchronous IO based networking library</a:t>
            </a:r>
          </a:p>
          <a:p>
            <a:pPr lvl="1"/>
            <a:r>
              <a:rPr lang="en-US" dirty="0" smtClean="0"/>
              <a:t>Allows fetching blocks from </a:t>
            </a:r>
            <a:r>
              <a:rPr lang="en-US" dirty="0" err="1" smtClean="0"/>
              <a:t>BlockManagers</a:t>
            </a:r>
            <a:endParaRPr lang="en-US" dirty="0" smtClean="0"/>
          </a:p>
          <a:p>
            <a:pPr lvl="1"/>
            <a:r>
              <a:rPr lang="en-US" dirty="0" smtClean="0"/>
              <a:t>Allows prioritization / chunking across connections (would be nice to make this pluggable!)</a:t>
            </a:r>
          </a:p>
          <a:p>
            <a:pPr lvl="1"/>
            <a:r>
              <a:rPr lang="en-US" dirty="0" smtClean="0"/>
              <a:t>Fetch logic tries to optimize for block sizes</a:t>
            </a:r>
          </a:p>
        </p:txBody>
      </p:sp>
    </p:spTree>
    <p:extLst>
      <p:ext uri="{BB962C8B-B14F-4D97-AF65-F5344CB8AC3E}">
        <p14:creationId xmlns:p14="http://schemas.microsoft.com/office/powerpoint/2010/main" val="933119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MapOutputTracker</a:t>
            </a:r>
            <a:endParaRPr lang="en-US" b="1" dirty="0" smtClean="0"/>
          </a:p>
          <a:p>
            <a:pPr lvl="1"/>
            <a:r>
              <a:rPr lang="en-US" dirty="0" smtClean="0"/>
              <a:t>Tracks where each “map” task in a shuffle ran</a:t>
            </a:r>
          </a:p>
          <a:p>
            <a:pPr lvl="1"/>
            <a:r>
              <a:rPr lang="en-US" dirty="0" smtClean="0"/>
              <a:t>Tells reduce tasks the map locations</a:t>
            </a:r>
          </a:p>
          <a:p>
            <a:pPr lvl="1"/>
            <a:r>
              <a:rPr lang="en-US" dirty="0" smtClean="0"/>
              <a:t>Each worker caches the locations to avoid </a:t>
            </a:r>
            <a:r>
              <a:rPr lang="en-US" dirty="0" err="1" smtClean="0"/>
              <a:t>refetching</a:t>
            </a:r>
            <a:endParaRPr lang="en-US" dirty="0" smtClean="0"/>
          </a:p>
          <a:p>
            <a:pPr lvl="1"/>
            <a:r>
              <a:rPr lang="en-US" dirty="0" smtClean="0"/>
              <a:t>A “generation ID” passed with each Task allows invalidating the cache when map outputs are lost</a:t>
            </a:r>
          </a:p>
        </p:txBody>
      </p:sp>
    </p:spTree>
    <p:extLst>
      <p:ext uri="{BB962C8B-B14F-4D97-AF65-F5344CB8AC3E}">
        <p14:creationId xmlns:p14="http://schemas.microsoft.com/office/powerpoint/2010/main" val="812998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Generality</a:t>
            </a:r>
          </a:p>
          <a:p>
            <a:r>
              <a:rPr lang="en-US" dirty="0" smtClean="0"/>
              <a:t>Low latency</a:t>
            </a:r>
          </a:p>
          <a:p>
            <a:r>
              <a:rPr lang="en-US" dirty="0" smtClean="0"/>
              <a:t>Fault tolerance</a:t>
            </a:r>
          </a:p>
          <a:p>
            <a:r>
              <a:rPr lang="en-US" dirty="0" smtClean="0"/>
              <a:t>Simplicity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1951038"/>
            <a:ext cx="6934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rbel"/>
                <a:cs typeface="Corbel"/>
              </a:rPr>
              <a:t>: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</a:rPr>
              <a:t> diverse workloads, operators, job sizes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6780" y="2691286"/>
            <a:ext cx="63246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Corbel"/>
                <a:cs typeface="Corbel"/>
                <a:sym typeface="Wingdings"/>
              </a:rPr>
              <a:t>: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  <a:sym typeface="Wingdings"/>
              </a:rPr>
              <a:t> 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</a:rPr>
              <a:t>sub-second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83895" y="3429634"/>
            <a:ext cx="63246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Corbel"/>
                <a:cs typeface="Corbel"/>
                <a:sym typeface="Wingdings"/>
              </a:rPr>
              <a:t>: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  <a:sym typeface="Wingdings"/>
              </a:rPr>
              <a:t> 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</a:rPr>
              <a:t>faults shouldn’t be special case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178905"/>
            <a:ext cx="63246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Corbel"/>
                <a:cs typeface="Corbel"/>
                <a:sym typeface="Wingdings"/>
              </a:rPr>
              <a:t>: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  <a:sym typeface="Wingdings"/>
              </a:rPr>
              <a:t> </a:t>
            </a:r>
            <a:r>
              <a:rPr lang="en-US" sz="3200" dirty="0" smtClean="0">
                <a:solidFill>
                  <a:srgbClr val="3366FF"/>
                </a:solidFill>
                <a:latin typeface="Corbel"/>
                <a:cs typeface="Corbel"/>
              </a:rPr>
              <a:t>often comes from generality</a:t>
            </a:r>
          </a:p>
        </p:txBody>
      </p:sp>
    </p:spTree>
    <p:extLst>
      <p:ext uri="{BB962C8B-B14F-4D97-AF65-F5344CB8AC3E}">
        <p14:creationId xmlns:p14="http://schemas.microsoft.com/office/powerpoint/2010/main" val="174563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0464" y="4183927"/>
            <a:ext cx="8305800" cy="616673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</a:p>
          <a:p>
            <a:r>
              <a:rPr lang="en-US" dirty="0" smtClean="0"/>
              <a:t>Components</a:t>
            </a:r>
          </a:p>
          <a:p>
            <a:r>
              <a:rPr lang="en-US" dirty="0" smtClean="0"/>
              <a:t>Life of a job</a:t>
            </a:r>
          </a:p>
          <a:p>
            <a:r>
              <a:rPr lang="en-US" dirty="0" smtClean="0"/>
              <a:t>Extending Spark</a:t>
            </a:r>
            <a:endParaRPr lang="en-US" dirty="0" smtClean="0"/>
          </a:p>
          <a:p>
            <a:r>
              <a:rPr lang="en-US" dirty="0" smtClean="0"/>
              <a:t>How to contribute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Spark provides several places to customize functionality:</a:t>
            </a:r>
          </a:p>
          <a:p>
            <a:r>
              <a:rPr lang="en-US" b="1" dirty="0" smtClean="0"/>
              <a:t>Extending RDD:</a:t>
            </a:r>
            <a:r>
              <a:rPr lang="en-US" dirty="0" smtClean="0"/>
              <a:t> add new input sources or </a:t>
            </a:r>
            <a:r>
              <a:rPr lang="en-US" dirty="0" smtClean="0"/>
              <a:t>transformations</a:t>
            </a:r>
          </a:p>
          <a:p>
            <a:r>
              <a:rPr lang="en-US" b="1" dirty="0" err="1" smtClean="0"/>
              <a:t>SchedulerBackend</a:t>
            </a:r>
            <a:r>
              <a:rPr lang="en-US" b="1" dirty="0" smtClean="0"/>
              <a:t>:</a:t>
            </a:r>
            <a:r>
              <a:rPr lang="en-US" dirty="0" smtClean="0"/>
              <a:t> add new cluster managers</a:t>
            </a:r>
            <a:endParaRPr lang="en-US" dirty="0" smtClean="0"/>
          </a:p>
          <a:p>
            <a:r>
              <a:rPr lang="en-US" b="1" dirty="0" err="1" smtClean="0"/>
              <a:t>spark.serializer</a:t>
            </a:r>
            <a:r>
              <a:rPr lang="en-US" b="1" dirty="0" smtClean="0"/>
              <a:t>:</a:t>
            </a:r>
            <a:r>
              <a:rPr lang="en-US" dirty="0" smtClean="0"/>
              <a:t> customize object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500" dirty="0" smtClean="0"/>
              <a:t>What People Have Done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RDD transformations (</a:t>
            </a:r>
            <a:r>
              <a:rPr lang="en-US" sz="2300" dirty="0" smtClean="0">
                <a:latin typeface="Lucida Console"/>
                <a:cs typeface="Lucida Console"/>
              </a:rPr>
              <a:t>sample, glom, </a:t>
            </a:r>
            <a:r>
              <a:rPr lang="en-US" sz="2300" dirty="0" err="1" smtClean="0">
                <a:latin typeface="Lucida Console"/>
                <a:cs typeface="Lucida Console"/>
              </a:rPr>
              <a:t>mapPartitions</a:t>
            </a:r>
            <a:r>
              <a:rPr lang="en-US" sz="2300" dirty="0" smtClean="0">
                <a:latin typeface="Lucida Console"/>
                <a:cs typeface="Lucida Console"/>
              </a:rPr>
              <a:t>, </a:t>
            </a:r>
            <a:r>
              <a:rPr lang="en-US" sz="2300" dirty="0" err="1" smtClean="0">
                <a:latin typeface="Lucida Console"/>
                <a:cs typeface="Lucida Console"/>
              </a:rPr>
              <a:t>leftOuterJoin</a:t>
            </a:r>
            <a:r>
              <a:rPr lang="en-US" sz="2300" dirty="0" smtClean="0">
                <a:latin typeface="Lucida Console"/>
                <a:cs typeface="Lucida Console"/>
              </a:rPr>
              <a:t>, </a:t>
            </a:r>
            <a:r>
              <a:rPr lang="en-US" sz="2300" dirty="0" err="1" smtClean="0">
                <a:latin typeface="Lucida Console"/>
                <a:cs typeface="Lucida Console"/>
              </a:rPr>
              <a:t>rightOuterJoin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New input sources (</a:t>
            </a:r>
            <a:r>
              <a:rPr lang="en-US" dirty="0" err="1" smtClean="0"/>
              <a:t>DynamoDB</a:t>
            </a:r>
            <a:r>
              <a:rPr lang="en-US" dirty="0" smtClean="0"/>
              <a:t>)</a:t>
            </a:r>
          </a:p>
          <a:p>
            <a:r>
              <a:rPr lang="en-US" dirty="0" smtClean="0"/>
              <a:t>Custom serialization for memory and bandwidth </a:t>
            </a:r>
            <a:r>
              <a:rPr lang="en-US" dirty="0" smtClean="0"/>
              <a:t>efficiency</a:t>
            </a:r>
          </a:p>
          <a:p>
            <a:r>
              <a:rPr lang="en-US" dirty="0" smtClean="0"/>
              <a:t>New language bindings (Java, Python)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644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/>
              <a:t>Possible Future Extensions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Pluggable inter-job scheduler</a:t>
            </a:r>
          </a:p>
          <a:p>
            <a:r>
              <a:rPr lang="en-US" dirty="0" smtClean="0"/>
              <a:t>Pluggable cache eviction policy (ideally with priority flags on </a:t>
            </a:r>
            <a:r>
              <a:rPr lang="en-US" dirty="0" err="1" smtClean="0"/>
              <a:t>StorageLevel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Pluggable instrumentation / event listeners</a:t>
            </a:r>
          </a:p>
          <a:p>
            <a:endParaRPr lang="en-US" dirty="0" smtClean="0"/>
          </a:p>
          <a:p>
            <a:r>
              <a:rPr lang="en-US" i="1" dirty="0"/>
              <a:t>Let us know if you want to contribute these!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3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an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writing your own input RDD from the local </a:t>
            </a:r>
            <a:r>
              <a:rPr lang="en-US" dirty="0" err="1" smtClean="0"/>
              <a:t>filesystem</a:t>
            </a:r>
            <a:r>
              <a:rPr lang="en-US" dirty="0" smtClean="0"/>
              <a:t> (say one partition per file)</a:t>
            </a:r>
          </a:p>
          <a:p>
            <a:r>
              <a:rPr lang="en-US" dirty="0" smtClean="0"/>
              <a:t>Try writing your own transformation RDD (pick a </a:t>
            </a:r>
            <a:r>
              <a:rPr lang="en-US" dirty="0" err="1" smtClean="0"/>
              <a:t>Scala</a:t>
            </a:r>
            <a:r>
              <a:rPr lang="en-US" dirty="0" smtClean="0"/>
              <a:t> collection method not in Spark)</a:t>
            </a:r>
          </a:p>
          <a:p>
            <a:r>
              <a:rPr lang="en-US" dirty="0" smtClean="0"/>
              <a:t>Try writing your own action (e.g. product())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042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0464" y="4934884"/>
            <a:ext cx="8305800" cy="616673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</a:p>
          <a:p>
            <a:r>
              <a:rPr lang="en-US" dirty="0" smtClean="0"/>
              <a:t>Components</a:t>
            </a:r>
          </a:p>
          <a:p>
            <a:r>
              <a:rPr lang="en-US" dirty="0" smtClean="0"/>
              <a:t>Life of a job</a:t>
            </a:r>
          </a:p>
          <a:p>
            <a:r>
              <a:rPr lang="en-US" dirty="0" smtClean="0"/>
              <a:t>Extending Spark</a:t>
            </a:r>
            <a:endParaRPr lang="en-US" dirty="0" smtClean="0"/>
          </a:p>
          <a:p>
            <a:r>
              <a:rPr lang="en-US" dirty="0" smtClean="0"/>
              <a:t>How to contribute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11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Issue tracking</a:t>
            </a:r>
            <a:r>
              <a:rPr lang="en-US" dirty="0"/>
              <a:t>: </a:t>
            </a:r>
            <a:r>
              <a:rPr lang="en-US" dirty="0" smtClean="0">
                <a:hlinkClick r:id="rId2"/>
              </a:rPr>
              <a:t>spark</a:t>
            </a:r>
            <a:r>
              <a:rPr lang="en-US" dirty="0">
                <a:hlinkClick r:id="rId2"/>
              </a:rPr>
              <a:t>-</a:t>
            </a:r>
            <a:r>
              <a:rPr lang="en-US" dirty="0" smtClean="0">
                <a:hlinkClick r:id="rId2"/>
              </a:rPr>
              <a:t>project.atlassian.net</a:t>
            </a:r>
            <a:endParaRPr lang="en-US" dirty="0" smtClean="0"/>
          </a:p>
          <a:p>
            <a:r>
              <a:rPr lang="en-US" dirty="0" smtClean="0"/>
              <a:t>Development discussion: spark-developers</a:t>
            </a:r>
          </a:p>
          <a:p>
            <a:r>
              <a:rPr lang="en-US" dirty="0" smtClean="0"/>
              <a:t>Main work: “master” branch on </a:t>
            </a:r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 smtClean="0"/>
              <a:t>Submit patches through </a:t>
            </a:r>
            <a:r>
              <a:rPr lang="en-US" dirty="0" err="1" smtClean="0"/>
              <a:t>GitHub</a:t>
            </a:r>
            <a:r>
              <a:rPr lang="en-US" dirty="0" smtClean="0"/>
              <a:t> pull requests</a:t>
            </a:r>
          </a:p>
          <a:p>
            <a:r>
              <a:rPr lang="en-US" dirty="0" smtClean="0"/>
              <a:t>Be sure to follow code style and add tests!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7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SBT and Maven currently both work (but switching to only Maven)</a:t>
            </a:r>
          </a:p>
          <a:p>
            <a:r>
              <a:rPr lang="en-US" dirty="0" smtClean="0"/>
              <a:t>IDEA is the most common IDEA; Eclipse may be made to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77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Stay tuned for future developer </a:t>
            </a:r>
            <a:r>
              <a:rPr lang="en-US" dirty="0" err="1" smtClean="0"/>
              <a:t>meetups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38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Codebase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Spark: 20,000 LOC</a:t>
            </a:r>
          </a:p>
          <a:p>
            <a:r>
              <a:rPr lang="en-US" dirty="0" smtClean="0"/>
              <a:t>Hadoop 1.0: 90,000 LOC</a:t>
            </a:r>
          </a:p>
          <a:p>
            <a:r>
              <a:rPr lang="en-US" dirty="0" smtClean="0"/>
              <a:t>Hadoop 2.0: 220,000 LOC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1002" y="5867400"/>
            <a:ext cx="4979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F7F7F"/>
                </a:solidFill>
                <a:latin typeface="Corbel"/>
                <a:cs typeface="Corbel"/>
              </a:rPr>
              <a:t>(non-test, non-example sources)</a:t>
            </a:r>
          </a:p>
        </p:txBody>
      </p:sp>
    </p:spTree>
    <p:extLst>
      <p:ext uri="{BB962C8B-B14F-4D97-AF65-F5344CB8AC3E}">
        <p14:creationId xmlns:p14="http://schemas.microsoft.com/office/powerpoint/2010/main" val="50868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Codebase Details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29326" y="5098474"/>
            <a:ext cx="2146103" cy="8405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 I/O:</a:t>
            </a:r>
            <a:br>
              <a:rPr lang="en-US" dirty="0" smtClean="0"/>
            </a:br>
            <a:r>
              <a:rPr lang="en-US" dirty="0" smtClean="0"/>
              <a:t>400 LOC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20056" y="5098474"/>
            <a:ext cx="2200202" cy="8405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Mesos backend: 700 LOC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54953" y="5098474"/>
            <a:ext cx="2786194" cy="840509"/>
          </a:xfrm>
          <a:prstGeom prst="rect">
            <a:avLst/>
          </a:prstGeom>
          <a:solidFill>
            <a:srgbClr val="F2DCDB"/>
          </a:solidFill>
          <a:ln>
            <a:headEnd type="none" w="med" len="med"/>
            <a:tailEnd type="non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Standalone </a:t>
            </a:r>
            <a:r>
              <a:rPr lang="en-US" dirty="0"/>
              <a:t>backend: </a:t>
            </a:r>
            <a:r>
              <a:rPr lang="en-US" dirty="0" smtClean="0"/>
              <a:t>1700 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643616" y="2209800"/>
            <a:ext cx="1595581" cy="27408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Interpreter: 3300 LOC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0106" y="2209800"/>
            <a:ext cx="5641109" cy="27385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91440" rtlCol="0" anchor="t"/>
          <a:lstStyle/>
          <a:p>
            <a:pPr algn="ctr"/>
            <a:r>
              <a:rPr lang="en-US" dirty="0" smtClean="0"/>
              <a:t>Spark core: 16,000 LOC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27410" y="2862629"/>
            <a:ext cx="2571914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Operators: 2000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1027410" y="3552919"/>
            <a:ext cx="2571914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200" dirty="0" smtClean="0"/>
              <a:t>Block manager: 2700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3747175" y="2862629"/>
            <a:ext cx="2574397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Scheduler: 2500</a:t>
            </a:r>
            <a:endParaRPr lang="en-US" sz="2200" dirty="0"/>
          </a:p>
        </p:txBody>
      </p:sp>
      <p:sp>
        <p:nvSpPr>
          <p:cNvPr id="14" name="Rectangle 13"/>
          <p:cNvSpPr/>
          <p:nvPr/>
        </p:nvSpPr>
        <p:spPr>
          <a:xfrm>
            <a:off x="3747175" y="3556482"/>
            <a:ext cx="2574397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Networking: 1200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1027410" y="4243209"/>
            <a:ext cx="2571914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200" dirty="0" smtClean="0"/>
              <a:t>Accumulators: 200</a:t>
            </a:r>
            <a:endParaRPr lang="en-US" sz="2200" dirty="0"/>
          </a:p>
        </p:txBody>
      </p:sp>
      <p:sp>
        <p:nvSpPr>
          <p:cNvPr id="24" name="Rectangle 23"/>
          <p:cNvSpPr/>
          <p:nvPr/>
        </p:nvSpPr>
        <p:spPr>
          <a:xfrm>
            <a:off x="3747176" y="4250334"/>
            <a:ext cx="2574396" cy="563686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Broadcast: 3500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38228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0464" y="2711937"/>
            <a:ext cx="8305800" cy="616673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</a:p>
          <a:p>
            <a:r>
              <a:rPr lang="en-US" dirty="0" smtClean="0"/>
              <a:t>Components</a:t>
            </a:r>
          </a:p>
          <a:p>
            <a:r>
              <a:rPr lang="en-US" dirty="0" smtClean="0"/>
              <a:t>Life of a job</a:t>
            </a:r>
          </a:p>
          <a:p>
            <a:r>
              <a:rPr lang="en-US" dirty="0" smtClean="0"/>
              <a:t>Extending Spark</a:t>
            </a:r>
            <a:endParaRPr lang="en-US" dirty="0" smtClean="0"/>
          </a:p>
          <a:p>
            <a:r>
              <a:rPr lang="en-US" dirty="0" smtClean="0"/>
              <a:t>How to contribute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4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5451323" y="3350381"/>
            <a:ext cx="1040191" cy="13256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  <a:headEnd type="none" w="med" len="med"/>
            <a:tailEnd type="non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666" y="3516442"/>
            <a:ext cx="1743197" cy="1563915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40" rIns="0" rtlCol="0" anchor="t"/>
          <a:lstStyle/>
          <a:p>
            <a:endParaRPr lang="en-US" sz="1000" dirty="0" smtClean="0">
              <a:latin typeface="Andale Mono"/>
              <a:cs typeface="Andale Mono"/>
            </a:endParaRPr>
          </a:p>
          <a:p>
            <a:r>
              <a:rPr lang="en-US" sz="1000" dirty="0" err="1" smtClean="0">
                <a:latin typeface="Andale Mono"/>
                <a:cs typeface="Andale Mono"/>
              </a:rPr>
              <a:t>sc</a:t>
            </a:r>
            <a:r>
              <a:rPr lang="en-US" sz="600" dirty="0" smtClean="0">
                <a:latin typeface="Andale Mono"/>
                <a:cs typeface="Andale Mono"/>
              </a:rPr>
              <a:t> </a:t>
            </a:r>
            <a:r>
              <a:rPr lang="en-US" sz="1000" dirty="0" smtClean="0">
                <a:latin typeface="Andale Mono"/>
                <a:cs typeface="Andale Mono"/>
              </a:rPr>
              <a:t>=</a:t>
            </a:r>
            <a:r>
              <a:rPr lang="en-US" sz="600" dirty="0" smtClean="0">
                <a:latin typeface="Andale Mono"/>
                <a:cs typeface="Andale Mono"/>
              </a:rPr>
              <a:t> </a:t>
            </a:r>
            <a:r>
              <a:rPr lang="en-US" sz="1000" dirty="0" smtClean="0">
                <a:latin typeface="Andale Mono"/>
                <a:cs typeface="Andale Mono"/>
              </a:rPr>
              <a:t>new </a:t>
            </a:r>
            <a:r>
              <a:rPr lang="en-US" sz="1000" b="1" dirty="0" err="1" smtClean="0">
                <a:latin typeface="Andale Mono"/>
                <a:cs typeface="Andale Mono"/>
              </a:rPr>
              <a:t>SparkContext</a:t>
            </a:r>
            <a:endParaRPr lang="en-US" sz="1000" b="1" dirty="0" smtClean="0">
              <a:latin typeface="Andale Mono"/>
              <a:cs typeface="Andale Mono"/>
            </a:endParaRPr>
          </a:p>
          <a:p>
            <a:endParaRPr lang="en-US" sz="1000" dirty="0">
              <a:latin typeface="Andale Mono"/>
              <a:cs typeface="Andale Mono"/>
            </a:endParaRPr>
          </a:p>
          <a:p>
            <a:r>
              <a:rPr lang="en-US" sz="1000" dirty="0" smtClean="0">
                <a:latin typeface="Andale Mono"/>
                <a:cs typeface="Andale Mono"/>
              </a:rPr>
              <a:t>f = </a:t>
            </a:r>
            <a:r>
              <a:rPr lang="en-US" sz="1000" dirty="0" err="1" smtClean="0">
                <a:latin typeface="Andale Mono"/>
                <a:cs typeface="Andale Mono"/>
              </a:rPr>
              <a:t>sc.</a:t>
            </a:r>
            <a:r>
              <a:rPr lang="en-US" sz="1000" dirty="0" err="1" smtClean="0">
                <a:solidFill>
                  <a:srgbClr val="3366FF"/>
                </a:solidFill>
                <a:latin typeface="Andale Mono"/>
                <a:cs typeface="Andale Mono"/>
              </a:rPr>
              <a:t>textFile</a:t>
            </a:r>
            <a:r>
              <a:rPr lang="en-US" sz="1000" dirty="0" smtClean="0">
                <a:latin typeface="Andale Mono"/>
                <a:cs typeface="Andale Mono"/>
              </a:rPr>
              <a:t>(</a:t>
            </a:r>
            <a:r>
              <a:rPr lang="en-US" sz="1000" dirty="0" smtClean="0">
                <a:solidFill>
                  <a:srgbClr val="008040"/>
                </a:solidFill>
                <a:latin typeface="Andale Mono"/>
                <a:cs typeface="Andale Mono"/>
              </a:rPr>
              <a:t>“…”</a:t>
            </a:r>
            <a:r>
              <a:rPr lang="en-US" sz="1000" dirty="0" smtClean="0">
                <a:latin typeface="Andale Mono"/>
                <a:cs typeface="Andale Mono"/>
              </a:rPr>
              <a:t>)</a:t>
            </a:r>
            <a:br>
              <a:rPr lang="en-US" sz="1000" dirty="0" smtClean="0">
                <a:latin typeface="Andale Mono"/>
                <a:cs typeface="Andale Mono"/>
              </a:rPr>
            </a:br>
            <a:r>
              <a:rPr lang="en-US" sz="1000" dirty="0" smtClean="0">
                <a:latin typeface="Andale Mono"/>
                <a:cs typeface="Andale Mono"/>
              </a:rPr>
              <a:t/>
            </a:r>
            <a:br>
              <a:rPr lang="en-US" sz="1000" dirty="0" smtClean="0">
                <a:latin typeface="Andale Mono"/>
                <a:cs typeface="Andale Mono"/>
              </a:rPr>
            </a:br>
            <a:r>
              <a:rPr lang="en-US" sz="1000" dirty="0" err="1" smtClean="0">
                <a:latin typeface="Andale Mono"/>
                <a:cs typeface="Andale Mono"/>
              </a:rPr>
              <a:t>f.</a:t>
            </a:r>
            <a:r>
              <a:rPr lang="en-US" sz="1000" dirty="0" err="1" smtClean="0">
                <a:solidFill>
                  <a:srgbClr val="3366FF"/>
                </a:solidFill>
                <a:latin typeface="Andale Mono"/>
                <a:cs typeface="Andale Mono"/>
              </a:rPr>
              <a:t>filter</a:t>
            </a:r>
            <a:r>
              <a:rPr lang="en-US" sz="1000" dirty="0" smtClean="0">
                <a:latin typeface="Andale Mono"/>
                <a:cs typeface="Andale Mono"/>
              </a:rPr>
              <a:t>(…)</a:t>
            </a:r>
            <a:br>
              <a:rPr lang="en-US" sz="1000" dirty="0" smtClean="0">
                <a:latin typeface="Andale Mono"/>
                <a:cs typeface="Andale Mono"/>
              </a:rPr>
            </a:br>
            <a:r>
              <a:rPr lang="en-US" sz="1000" dirty="0" smtClean="0">
                <a:latin typeface="Andale Mono"/>
                <a:cs typeface="Andale Mono"/>
              </a:rPr>
              <a:t> .</a:t>
            </a:r>
            <a:r>
              <a:rPr lang="en-US" sz="1000" dirty="0" smtClean="0">
                <a:solidFill>
                  <a:srgbClr val="3366FF"/>
                </a:solidFill>
                <a:latin typeface="Andale Mono"/>
                <a:cs typeface="Andale Mono"/>
              </a:rPr>
              <a:t>count</a:t>
            </a:r>
            <a:r>
              <a:rPr lang="en-US" sz="1000" dirty="0" smtClean="0">
                <a:latin typeface="Andale Mono"/>
                <a:cs typeface="Andale Mono"/>
              </a:rPr>
              <a:t>()</a:t>
            </a:r>
            <a:br>
              <a:rPr lang="en-US" sz="1000" dirty="0" smtClean="0">
                <a:latin typeface="Andale Mono"/>
                <a:cs typeface="Andale Mono"/>
              </a:rPr>
            </a:br>
            <a:r>
              <a:rPr lang="en-US" sz="1000" dirty="0" smtClean="0">
                <a:latin typeface="Andale Mono"/>
                <a:cs typeface="Andale Mono"/>
              </a:rPr>
              <a:t/>
            </a:r>
            <a:br>
              <a:rPr lang="en-US" sz="1000" dirty="0" smtClean="0">
                <a:latin typeface="Andale Mono"/>
                <a:cs typeface="Andale Mono"/>
              </a:rPr>
            </a:br>
            <a:r>
              <a:rPr lang="en-US" sz="1000" dirty="0" smtClean="0">
                <a:latin typeface="Andale Mono"/>
                <a:cs typeface="Andale Mono"/>
              </a:rPr>
              <a:t>...</a:t>
            </a:r>
            <a:endParaRPr lang="en-US" sz="1000" dirty="0">
              <a:latin typeface="Andale Mono"/>
              <a:cs typeface="Andale Mon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006" y="2895600"/>
            <a:ext cx="19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Your program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88305" y="2000555"/>
            <a:ext cx="18690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rbel"/>
                <a:cs typeface="Corbel"/>
              </a:rPr>
              <a:t>Spark client</a:t>
            </a:r>
            <a:br>
              <a:rPr lang="en-US" dirty="0" smtClean="0">
                <a:latin typeface="Corbel"/>
                <a:cs typeface="Corbel"/>
              </a:rPr>
            </a:br>
            <a:r>
              <a:rPr lang="en-US" dirty="0" smtClean="0">
                <a:latin typeface="Corbel"/>
                <a:cs typeface="Corbel"/>
              </a:rPr>
              <a:t>(app master)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09363" y="2362200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Spark worker</a:t>
            </a:r>
          </a:p>
        </p:txBody>
      </p:sp>
      <p:sp>
        <p:nvSpPr>
          <p:cNvPr id="8" name="Rectangle 7"/>
          <p:cNvSpPr/>
          <p:nvPr/>
        </p:nvSpPr>
        <p:spPr>
          <a:xfrm>
            <a:off x="3112105" y="2991155"/>
            <a:ext cx="1981200" cy="2560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45905" y="3277810"/>
            <a:ext cx="1727199" cy="19957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185230" y="4183743"/>
            <a:ext cx="1548189" cy="725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185231" y="4342190"/>
            <a:ext cx="1548188" cy="121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286000" y="2991157"/>
            <a:ext cx="826105" cy="796618"/>
          </a:xfrm>
          <a:prstGeom prst="line">
            <a:avLst/>
          </a:prstGeom>
          <a:ln w="12700" cmpd="sng">
            <a:solidFill>
              <a:schemeClr val="tx1"/>
            </a:solidFill>
            <a:prstDash val="dot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0" y="3844925"/>
            <a:ext cx="826105" cy="1706792"/>
          </a:xfrm>
          <a:prstGeom prst="line">
            <a:avLst/>
          </a:prstGeom>
          <a:ln w="12700" cmpd="sng">
            <a:solidFill>
              <a:schemeClr val="tx1"/>
            </a:solidFill>
            <a:prstDash val="dot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475150" y="5767615"/>
            <a:ext cx="2404276" cy="5727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headEnd type="none" w="med" len="med"/>
            <a:tailEnd type="none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HDFS, </a:t>
            </a:r>
            <a:r>
              <a:rPr lang="en-US" dirty="0" err="1" smtClean="0"/>
              <a:t>HBase</a:t>
            </a:r>
            <a:r>
              <a:rPr lang="en-US" dirty="0" smtClean="0"/>
              <a:t>, …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760305" y="5373915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7607905" y="5373915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999514" y="4359125"/>
            <a:ext cx="1439333" cy="751114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Block manager</a:t>
            </a:r>
            <a:endParaRPr lang="en-US" sz="2000" dirty="0"/>
          </a:p>
        </p:txBody>
      </p:sp>
      <p:sp>
        <p:nvSpPr>
          <p:cNvPr id="33" name="Rectangle 32"/>
          <p:cNvSpPr/>
          <p:nvPr/>
        </p:nvSpPr>
        <p:spPr>
          <a:xfrm>
            <a:off x="6999514" y="3453190"/>
            <a:ext cx="1439333" cy="751114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Task threads</a:t>
            </a:r>
            <a:endParaRPr lang="en-US" sz="2000" dirty="0"/>
          </a:p>
        </p:txBody>
      </p:sp>
      <p:sp>
        <p:nvSpPr>
          <p:cNvPr id="34" name="Rectangle 33"/>
          <p:cNvSpPr/>
          <p:nvPr/>
        </p:nvSpPr>
        <p:spPr>
          <a:xfrm>
            <a:off x="3264505" y="3164954"/>
            <a:ext cx="1678819" cy="446775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RDD graph</a:t>
            </a:r>
            <a:endParaRPr lang="en-US" sz="2000" dirty="0"/>
          </a:p>
        </p:txBody>
      </p:sp>
      <p:sp>
        <p:nvSpPr>
          <p:cNvPr id="35" name="Rectangle 34"/>
          <p:cNvSpPr/>
          <p:nvPr/>
        </p:nvSpPr>
        <p:spPr>
          <a:xfrm>
            <a:off x="3260570" y="3758801"/>
            <a:ext cx="1678819" cy="446775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Scheduler</a:t>
            </a:r>
            <a:endParaRPr lang="en-US" sz="2000" dirty="0"/>
          </a:p>
        </p:txBody>
      </p:sp>
      <p:sp>
        <p:nvSpPr>
          <p:cNvPr id="36" name="Rectangle 35"/>
          <p:cNvSpPr/>
          <p:nvPr/>
        </p:nvSpPr>
        <p:spPr>
          <a:xfrm>
            <a:off x="3264505" y="4352648"/>
            <a:ext cx="1678819" cy="446775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dirty="0" smtClean="0"/>
              <a:t>Block tracker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3283551" y="4946495"/>
            <a:ext cx="1678819" cy="446775"/>
          </a:xfrm>
          <a:prstGeom prst="rect">
            <a:avLst/>
          </a:prstGeom>
          <a:ln w="12700" cmpd="sng">
            <a:headEnd type="none" w="med" len="med"/>
            <a:tailEnd type="non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dirty="0" smtClean="0"/>
              <a:t>Shuffle tracker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5410912" y="3301504"/>
            <a:ext cx="11333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orbel"/>
                <a:cs typeface="Corbel"/>
              </a:rPr>
              <a:t>Cluster</a:t>
            </a:r>
            <a:br>
              <a:rPr lang="en-US" sz="2000" dirty="0" smtClean="0">
                <a:latin typeface="Corbel"/>
                <a:cs typeface="Corbel"/>
              </a:rPr>
            </a:br>
            <a:r>
              <a:rPr lang="en-US" sz="2000" dirty="0" smtClean="0">
                <a:latin typeface="Corbel"/>
                <a:cs typeface="Corbel"/>
              </a:rPr>
              <a:t>manager</a:t>
            </a:r>
          </a:p>
        </p:txBody>
      </p:sp>
    </p:spTree>
    <p:extLst>
      <p:ext uri="{BB962C8B-B14F-4D97-AF65-F5344CB8AC3E}">
        <p14:creationId xmlns:p14="http://schemas.microsoft.com/office/powerpoint/2010/main" val="758911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 smtClean="0">
                <a:latin typeface="Lucida Console"/>
                <a:cs typeface="Lucida Console"/>
              </a:rPr>
              <a:t>val</a:t>
            </a:r>
            <a:r>
              <a:rPr lang="en-US" sz="2000" dirty="0" smtClean="0">
                <a:latin typeface="Lucida Console"/>
                <a:cs typeface="Lucida Console"/>
              </a:rPr>
              <a:t> </a:t>
            </a:r>
            <a:r>
              <a:rPr lang="en-US" sz="2000" dirty="0" err="1" smtClean="0">
                <a:latin typeface="Lucida Console"/>
                <a:cs typeface="Lucida Console"/>
              </a:rPr>
              <a:t>sc</a:t>
            </a:r>
            <a:r>
              <a:rPr lang="en-US" sz="2000" dirty="0" smtClean="0">
                <a:latin typeface="Lucida Console"/>
                <a:cs typeface="Lucida Console"/>
              </a:rPr>
              <a:t> = new </a:t>
            </a:r>
            <a:r>
              <a:rPr lang="en-US" sz="2000" dirty="0" err="1" smtClean="0">
                <a:latin typeface="Lucida Console"/>
                <a:cs typeface="Lucida Console"/>
              </a:rPr>
              <a:t>SparkContext</a:t>
            </a:r>
            <a:r>
              <a:rPr lang="en-US" sz="2000" dirty="0" smtClean="0">
                <a:latin typeface="Lucida Console"/>
                <a:cs typeface="Lucida Console"/>
              </a:rPr>
              <a:t>(</a:t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smtClean="0">
                <a:latin typeface="Lucida Console"/>
                <a:cs typeface="Lucida Console"/>
              </a:rPr>
              <a:t>  </a:t>
            </a:r>
            <a:r>
              <a:rPr lang="en-US" sz="2000" dirty="0" smtClean="0">
                <a:solidFill>
                  <a:srgbClr val="008040"/>
                </a:solidFill>
                <a:latin typeface="Lucida Console"/>
                <a:cs typeface="Lucida Console"/>
              </a:rPr>
              <a:t>“spark://...”</a:t>
            </a:r>
            <a:r>
              <a:rPr lang="en-US" sz="2000" dirty="0" smtClean="0">
                <a:latin typeface="Lucida Console"/>
                <a:cs typeface="Lucida Console"/>
              </a:rPr>
              <a:t>, </a:t>
            </a:r>
            <a:r>
              <a:rPr lang="en-US" sz="2000" dirty="0" smtClean="0">
                <a:solidFill>
                  <a:srgbClr val="008040"/>
                </a:solidFill>
                <a:latin typeface="Lucida Console"/>
                <a:cs typeface="Lucida Console"/>
              </a:rPr>
              <a:t>“</a:t>
            </a:r>
            <a:r>
              <a:rPr lang="en-US" sz="2000" dirty="0" err="1" smtClean="0">
                <a:solidFill>
                  <a:srgbClr val="008040"/>
                </a:solidFill>
                <a:latin typeface="Lucida Console"/>
                <a:cs typeface="Lucida Console"/>
              </a:rPr>
              <a:t>MyJob</a:t>
            </a:r>
            <a:r>
              <a:rPr lang="en-US" sz="2000" dirty="0" smtClean="0">
                <a:solidFill>
                  <a:srgbClr val="008040"/>
                </a:solidFill>
                <a:latin typeface="Lucida Console"/>
                <a:cs typeface="Lucida Console"/>
              </a:rPr>
              <a:t>”</a:t>
            </a:r>
            <a:r>
              <a:rPr lang="en-US" sz="2000" dirty="0" smtClean="0">
                <a:latin typeface="Lucida Console"/>
                <a:cs typeface="Lucida Console"/>
              </a:rPr>
              <a:t>,</a:t>
            </a:r>
            <a:r>
              <a:rPr lang="en-US" sz="2000" dirty="0">
                <a:latin typeface="Lucida Console"/>
                <a:cs typeface="Lucida Console"/>
              </a:rPr>
              <a:t> </a:t>
            </a:r>
            <a:r>
              <a:rPr lang="en-US" sz="2000" dirty="0" smtClean="0">
                <a:latin typeface="Lucida Console"/>
                <a:cs typeface="Lucida Console"/>
              </a:rPr>
              <a:t>home, jars)</a:t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smtClean="0">
                <a:latin typeface="Lucida Console"/>
                <a:cs typeface="Lucida Console"/>
              </a:rPr>
              <a:t/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err="1" smtClean="0">
                <a:latin typeface="Lucida Console"/>
                <a:cs typeface="Lucida Console"/>
              </a:rPr>
              <a:t>val</a:t>
            </a:r>
            <a:r>
              <a:rPr lang="en-US" sz="2000" dirty="0" smtClean="0">
                <a:latin typeface="Lucida Console"/>
                <a:cs typeface="Lucida Console"/>
              </a:rPr>
              <a:t> file = </a:t>
            </a:r>
            <a:r>
              <a:rPr lang="en-US" sz="2000" dirty="0" err="1" smtClean="0">
                <a:latin typeface="Lucida Console"/>
                <a:cs typeface="Lucida Console"/>
              </a:rPr>
              <a:t>sc.</a:t>
            </a:r>
            <a:r>
              <a:rPr lang="en-US" sz="20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textFile</a:t>
            </a:r>
            <a:r>
              <a:rPr lang="en-US" sz="2000" dirty="0" smtClean="0">
                <a:latin typeface="Lucida Console"/>
                <a:cs typeface="Lucida Console"/>
              </a:rPr>
              <a:t>(</a:t>
            </a:r>
            <a:r>
              <a:rPr lang="en-US" sz="2000" dirty="0" smtClean="0">
                <a:solidFill>
                  <a:srgbClr val="008040"/>
                </a:solidFill>
                <a:latin typeface="Lucida Console"/>
                <a:cs typeface="Lucida Console"/>
              </a:rPr>
              <a:t>“</a:t>
            </a:r>
            <a:r>
              <a:rPr lang="en-US" sz="2000" dirty="0" err="1" smtClean="0">
                <a:solidFill>
                  <a:srgbClr val="008040"/>
                </a:solidFill>
                <a:latin typeface="Lucida Console"/>
                <a:cs typeface="Lucida Console"/>
              </a:rPr>
              <a:t>hdfs</a:t>
            </a:r>
            <a:r>
              <a:rPr lang="en-US" sz="2000" dirty="0" smtClean="0">
                <a:solidFill>
                  <a:srgbClr val="008040"/>
                </a:solidFill>
                <a:latin typeface="Lucida Console"/>
                <a:cs typeface="Lucida Console"/>
              </a:rPr>
              <a:t>://...”</a:t>
            </a:r>
            <a:r>
              <a:rPr lang="en-US" sz="2000" dirty="0" smtClean="0">
                <a:latin typeface="Lucida Console"/>
                <a:cs typeface="Lucida Console"/>
              </a:rPr>
              <a:t>)</a:t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smtClean="0">
                <a:latin typeface="Lucida Console"/>
                <a:cs typeface="Lucida Console"/>
              </a:rPr>
              <a:t/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err="1" smtClean="0">
                <a:latin typeface="Lucida Console"/>
                <a:cs typeface="Lucida Console"/>
              </a:rPr>
              <a:t>val</a:t>
            </a:r>
            <a:r>
              <a:rPr lang="en-US" sz="2000" dirty="0" smtClean="0">
                <a:latin typeface="Lucida Console"/>
                <a:cs typeface="Lucida Console"/>
              </a:rPr>
              <a:t> errors = </a:t>
            </a:r>
            <a:r>
              <a:rPr lang="en-US" sz="2000" dirty="0" err="1" smtClean="0">
                <a:latin typeface="Lucida Console"/>
                <a:cs typeface="Lucida Console"/>
              </a:rPr>
              <a:t>file.</a:t>
            </a:r>
            <a:r>
              <a:rPr lang="en-US" sz="20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2000" dirty="0" smtClean="0">
                <a:latin typeface="Lucida Console"/>
                <a:cs typeface="Lucida Console"/>
              </a:rPr>
              <a:t>(</a:t>
            </a:r>
            <a:r>
              <a:rPr lang="en-US" sz="2000" dirty="0" smtClean="0">
                <a:solidFill>
                  <a:srgbClr val="FF0080"/>
                </a:solidFill>
                <a:latin typeface="Lucida Console"/>
                <a:cs typeface="Lucida Console"/>
              </a:rPr>
              <a:t>_.contains(“ERROR”)</a:t>
            </a:r>
            <a:r>
              <a:rPr lang="en-US" sz="2000" dirty="0" smtClean="0">
                <a:latin typeface="Lucida Console"/>
                <a:cs typeface="Lucida Console"/>
              </a:rPr>
              <a:t>)</a:t>
            </a:r>
            <a:r>
              <a:rPr lang="en-US" sz="2000" dirty="0">
                <a:latin typeface="Lucida Console"/>
                <a:cs typeface="Lucida Console"/>
              </a:rPr>
              <a:t/>
            </a:r>
            <a:br>
              <a:rPr lang="en-US" sz="2000" dirty="0">
                <a:latin typeface="Lucida Console"/>
                <a:cs typeface="Lucida Console"/>
              </a:rPr>
            </a:br>
            <a:r>
              <a:rPr lang="en-US" sz="2000" dirty="0" smtClean="0">
                <a:latin typeface="Lucida Console"/>
                <a:cs typeface="Lucida Console"/>
              </a:rPr>
              <a:t/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err="1" smtClean="0">
                <a:latin typeface="Lucida Console"/>
                <a:cs typeface="Lucida Console"/>
              </a:rPr>
              <a:t>errors.</a:t>
            </a:r>
            <a:r>
              <a:rPr lang="en-US" sz="20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cache</a:t>
            </a:r>
            <a:r>
              <a:rPr lang="en-US" sz="2000" dirty="0" smtClean="0">
                <a:latin typeface="Lucida Console"/>
                <a:cs typeface="Lucida Console"/>
              </a:rPr>
              <a:t>()</a:t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smtClean="0">
                <a:latin typeface="Lucida Console"/>
                <a:cs typeface="Lucida Console"/>
              </a:rPr>
              <a:t/>
            </a:r>
            <a:br>
              <a:rPr lang="en-US" sz="2000" dirty="0" smtClean="0">
                <a:latin typeface="Lucida Console"/>
                <a:cs typeface="Lucida Console"/>
              </a:rPr>
            </a:br>
            <a:r>
              <a:rPr lang="en-US" sz="2000" dirty="0" err="1" smtClean="0">
                <a:latin typeface="Lucida Console"/>
                <a:cs typeface="Lucida Console"/>
              </a:rPr>
              <a:t>errors.</a:t>
            </a:r>
            <a:r>
              <a:rPr lang="en-US" sz="20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count</a:t>
            </a:r>
            <a:r>
              <a:rPr lang="en-US" sz="2000" dirty="0" smtClean="0">
                <a:latin typeface="Lucida Console"/>
                <a:cs typeface="Lucida Console"/>
              </a:rPr>
              <a:t>()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52031" y="1765905"/>
            <a:ext cx="2819399" cy="1572381"/>
            <a:chOff x="6312506" y="1765905"/>
            <a:chExt cx="2819399" cy="1572381"/>
          </a:xfrm>
        </p:grpSpPr>
        <p:sp>
          <p:nvSpPr>
            <p:cNvPr id="8" name="Rounded Rectangle 7"/>
            <p:cNvSpPr/>
            <p:nvPr/>
          </p:nvSpPr>
          <p:spPr>
            <a:xfrm>
              <a:off x="6555619" y="1765905"/>
              <a:ext cx="2576286" cy="901095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200" dirty="0">
                  <a:cs typeface="Corbel"/>
                </a:rPr>
                <a:t>Resilient </a:t>
              </a:r>
              <a:r>
                <a:rPr lang="en-US" sz="2200" dirty="0" smtClean="0">
                  <a:cs typeface="Corbel"/>
                </a:rPr>
                <a:t>distributed</a:t>
              </a:r>
              <a:endParaRPr lang="en-US" sz="2200" dirty="0">
                <a:cs typeface="Corbel"/>
              </a:endParaRPr>
            </a:p>
            <a:p>
              <a:pPr algn="ctr"/>
              <a:r>
                <a:rPr lang="en-US" sz="2200" dirty="0" smtClean="0">
                  <a:cs typeface="Corbel"/>
                </a:rPr>
                <a:t>datasets </a:t>
              </a:r>
              <a:r>
                <a:rPr lang="en-US" sz="2200" dirty="0">
                  <a:cs typeface="Corbel"/>
                </a:rPr>
                <a:t>(RDDs</a:t>
              </a:r>
              <a:r>
                <a:rPr lang="en-US" sz="2200" dirty="0" smtClean="0">
                  <a:cs typeface="Corbel"/>
                </a:rPr>
                <a:t>)</a:t>
              </a:r>
              <a:endParaRPr lang="en-US" sz="2200" dirty="0">
                <a:cs typeface="Corbel"/>
              </a:endParaRPr>
            </a:p>
          </p:txBody>
        </p:sp>
        <p:cxnSp>
          <p:nvCxnSpPr>
            <p:cNvPr id="10" name="Straight Arrow Connector 9"/>
            <p:cNvCxnSpPr>
              <a:stCxn id="8" idx="2"/>
            </p:cNvCxnSpPr>
            <p:nvPr/>
          </p:nvCxnSpPr>
          <p:spPr>
            <a:xfrm flipH="1">
              <a:off x="6312506" y="2667000"/>
              <a:ext cx="1531256" cy="38100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8" idx="2"/>
            </p:cNvCxnSpPr>
            <p:nvPr/>
          </p:nvCxnSpPr>
          <p:spPr>
            <a:xfrm flipH="1">
              <a:off x="7220856" y="2667000"/>
              <a:ext cx="622906" cy="67128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923420" y="4660295"/>
            <a:ext cx="2365829" cy="493486"/>
            <a:chOff x="5867400" y="1810657"/>
            <a:chExt cx="2365829" cy="493486"/>
          </a:xfrm>
        </p:grpSpPr>
        <p:sp>
          <p:nvSpPr>
            <p:cNvPr id="24" name="Rounded Rectangle 23"/>
            <p:cNvSpPr/>
            <p:nvPr/>
          </p:nvSpPr>
          <p:spPr>
            <a:xfrm>
              <a:off x="6567714" y="1810657"/>
              <a:ext cx="1665515" cy="493486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200" dirty="0" smtClean="0">
                  <a:cs typeface="Corbel"/>
                </a:rPr>
                <a:t>Action</a:t>
              </a:r>
              <a:endParaRPr lang="en-US" sz="2200" dirty="0">
                <a:cs typeface="Corbel"/>
              </a:endParaRPr>
            </a:p>
          </p:txBody>
        </p:sp>
        <p:cxnSp>
          <p:nvCxnSpPr>
            <p:cNvPr id="25" name="Straight Arrow Connector 24"/>
            <p:cNvCxnSpPr>
              <a:stCxn id="24" idx="1"/>
            </p:cNvCxnSpPr>
            <p:nvPr/>
          </p:nvCxnSpPr>
          <p:spPr>
            <a:xfrm flipH="1">
              <a:off x="5867400" y="2057400"/>
              <a:ext cx="70031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111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RDD Graph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65944" y="3057676"/>
            <a:ext cx="2648856" cy="790185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HadoopRDD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path = </a:t>
            </a:r>
            <a:r>
              <a:rPr lang="en-US" sz="2000" dirty="0" err="1" smtClean="0"/>
              <a:t>hdfs</a:t>
            </a:r>
            <a:r>
              <a:rPr lang="en-US" sz="2000" dirty="0" smtClean="0"/>
              <a:t>://...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1465944" y="4463143"/>
            <a:ext cx="2648856" cy="1112761"/>
          </a:xfrm>
          <a:prstGeom prst="round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FilteredRDD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err="1" smtClean="0"/>
              <a:t>func</a:t>
            </a:r>
            <a:r>
              <a:rPr lang="en-US" sz="2000" dirty="0" smtClean="0"/>
              <a:t> = _.contains(…)</a:t>
            </a:r>
            <a:br>
              <a:rPr lang="en-US" sz="2000" dirty="0" smtClean="0"/>
            </a:br>
            <a:r>
              <a:rPr lang="en-US" sz="2000" dirty="0" err="1" smtClean="0"/>
              <a:t>shouldCache</a:t>
            </a:r>
            <a:r>
              <a:rPr lang="en-US" sz="2000" dirty="0" smtClean="0"/>
              <a:t> = true</a:t>
            </a:r>
            <a:endParaRPr lang="en-US" sz="2000" dirty="0"/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2790372" y="3847861"/>
            <a:ext cx="0" cy="61528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4246" y="2979058"/>
            <a:ext cx="65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file: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288" y="4390573"/>
            <a:ext cx="1033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errors: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5334000" y="2129135"/>
            <a:ext cx="3011714" cy="3108103"/>
            <a:chOff x="5334000" y="2129135"/>
            <a:chExt cx="3011714" cy="3108103"/>
          </a:xfrm>
        </p:grpSpPr>
        <p:sp>
          <p:nvSpPr>
            <p:cNvPr id="10" name="Rounded Rectangle 9"/>
            <p:cNvSpPr/>
            <p:nvPr/>
          </p:nvSpPr>
          <p:spPr>
            <a:xfrm>
              <a:off x="5384661" y="3133132"/>
              <a:ext cx="2953825" cy="620021"/>
            </a:xfrm>
            <a:prstGeom prst="roundRect">
              <a:avLst/>
            </a:prstGeom>
            <a:solidFill>
              <a:sysClr val="window" lastClr="FFFFFF"/>
            </a:solidFill>
            <a:ln w="22225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579434" y="3244547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275109" y="3244547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970784" y="3244547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666460" y="3244547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391889" y="4617217"/>
              <a:ext cx="2953825" cy="620021"/>
            </a:xfrm>
            <a:prstGeom prst="roundRect">
              <a:avLst/>
            </a:prstGeom>
            <a:solidFill>
              <a:sysClr val="window" lastClr="FFFFFF"/>
            </a:solidFill>
            <a:ln w="22225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586661" y="4728632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282337" y="4728632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978012" y="4728632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7673687" y="4728632"/>
              <a:ext cx="485730" cy="412636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15" name="Straight Arrow Connector 14"/>
            <p:cNvCxnSpPr>
              <a:stCxn id="11" idx="2"/>
              <a:endCxn id="21" idx="0"/>
            </p:cNvCxnSpPr>
            <p:nvPr/>
          </p:nvCxnSpPr>
          <p:spPr>
            <a:xfrm>
              <a:off x="5822299" y="3657183"/>
              <a:ext cx="7227" cy="10714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 w="med" len="lg"/>
            </a:ln>
            <a:effectLst/>
          </p:spPr>
        </p:cxnSp>
        <p:cxnSp>
          <p:nvCxnSpPr>
            <p:cNvPr id="28" name="Straight Arrow Connector 27"/>
            <p:cNvCxnSpPr>
              <a:stCxn id="17" idx="2"/>
              <a:endCxn id="22" idx="0"/>
            </p:cNvCxnSpPr>
            <p:nvPr/>
          </p:nvCxnSpPr>
          <p:spPr>
            <a:xfrm>
              <a:off x="6517974" y="3657183"/>
              <a:ext cx="7228" cy="10714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 w="med" len="lg"/>
            </a:ln>
            <a:effectLst/>
          </p:spPr>
        </p:cxnSp>
        <p:cxnSp>
          <p:nvCxnSpPr>
            <p:cNvPr id="31" name="Straight Arrow Connector 30"/>
            <p:cNvCxnSpPr>
              <a:stCxn id="18" idx="2"/>
              <a:endCxn id="23" idx="0"/>
            </p:cNvCxnSpPr>
            <p:nvPr/>
          </p:nvCxnSpPr>
          <p:spPr>
            <a:xfrm>
              <a:off x="7213649" y="3657183"/>
              <a:ext cx="7228" cy="10714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 w="med" len="lg"/>
            </a:ln>
            <a:effectLst/>
          </p:spPr>
        </p:cxnSp>
        <p:cxnSp>
          <p:nvCxnSpPr>
            <p:cNvPr id="34" name="Straight Arrow Connector 33"/>
            <p:cNvCxnSpPr>
              <a:stCxn id="19" idx="2"/>
              <a:endCxn id="24" idx="0"/>
            </p:cNvCxnSpPr>
            <p:nvPr/>
          </p:nvCxnSpPr>
          <p:spPr>
            <a:xfrm>
              <a:off x="7909325" y="3657183"/>
              <a:ext cx="7227" cy="10714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 w="med" len="lg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5334000" y="2129135"/>
              <a:ext cx="2717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rbel"/>
                  <a:cs typeface="Corbel"/>
                </a:rPr>
                <a:t>Partition-level view: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2129135"/>
            <a:ext cx="2598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Dataset-level view: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515428" y="3069770"/>
            <a:ext cx="601133" cy="222794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6220580" y="3060095"/>
            <a:ext cx="601133" cy="222794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6914847" y="3060095"/>
            <a:ext cx="601133" cy="222794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7611522" y="3060095"/>
            <a:ext cx="601133" cy="2227944"/>
          </a:xfrm>
          <a:prstGeom prst="roundRect">
            <a:avLst/>
          </a:prstGeom>
          <a:solidFill>
            <a:srgbClr val="C0504D">
              <a:alpha val="19000"/>
            </a:srgbClr>
          </a:solidFill>
          <a:ln w="19050" cmpd="sng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419652" y="5334000"/>
            <a:ext cx="8287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rbel"/>
                <a:cs typeface="Corbel"/>
              </a:rPr>
              <a:t>Task 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96000" y="5329535"/>
            <a:ext cx="844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rbel"/>
                <a:cs typeface="Corbel"/>
              </a:rPr>
              <a:t>Task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27278" y="5334000"/>
            <a:ext cx="387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rbel"/>
                <a:cs typeface="Corbel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38315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9" grpId="0"/>
      <p:bldP spid="50" grpId="0"/>
      <p:bldP spid="53" grpId="1"/>
    </p:bld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0FF"/>
      </a:hlink>
      <a:folHlink>
        <a:srgbClr val="800080"/>
      </a:folHlink>
    </a:clrScheme>
    <a:fontScheme name="Exhibit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  <a:headEnd type="none" w="med" len="med"/>
          <a:tailEnd type="none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headEnd type="none" w="med" len="med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orbel"/>
            <a:cs typeface="Corbe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61124</TotalTime>
  <Words>1353</Words>
  <Application>Microsoft Macintosh PowerPoint</Application>
  <PresentationFormat>On-screen Show (4:3)</PresentationFormat>
  <Paragraphs>293</Paragraphs>
  <Slides>38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Introduction to Spark Internals</vt:lpstr>
      <vt:lpstr>Outline</vt:lpstr>
      <vt:lpstr>Project Goals</vt:lpstr>
      <vt:lpstr>Codebase Size</vt:lpstr>
      <vt:lpstr>Codebase Details</vt:lpstr>
      <vt:lpstr>Outline</vt:lpstr>
      <vt:lpstr>Components</vt:lpstr>
      <vt:lpstr>Example Job</vt:lpstr>
      <vt:lpstr>RDD Graph</vt:lpstr>
      <vt:lpstr>Data Locality</vt:lpstr>
      <vt:lpstr>In More Detail: Life of a Job</vt:lpstr>
      <vt:lpstr>Scheduling Process</vt:lpstr>
      <vt:lpstr>RDD Abstraction</vt:lpstr>
      <vt:lpstr>RDD Interface</vt:lpstr>
      <vt:lpstr>Example: HadoopRDD</vt:lpstr>
      <vt:lpstr>Example: FilteredRDD</vt:lpstr>
      <vt:lpstr>Example: JoinedRDD</vt:lpstr>
      <vt:lpstr>Dependency Types</vt:lpstr>
      <vt:lpstr>DAG Scheduler</vt:lpstr>
      <vt:lpstr>Scheduler Optimizations</vt:lpstr>
      <vt:lpstr>Task Details</vt:lpstr>
      <vt:lpstr>Task Details</vt:lpstr>
      <vt:lpstr>Event Flow</vt:lpstr>
      <vt:lpstr>TaskScheduler</vt:lpstr>
      <vt:lpstr>TaskScheduler Details</vt:lpstr>
      <vt:lpstr>Worker</vt:lpstr>
      <vt:lpstr>Other Components</vt:lpstr>
      <vt:lpstr>Other Components</vt:lpstr>
      <vt:lpstr>Other Components</vt:lpstr>
      <vt:lpstr>Outline</vt:lpstr>
      <vt:lpstr>Extension Points</vt:lpstr>
      <vt:lpstr>What People Have Done</vt:lpstr>
      <vt:lpstr>Possible Future Extensions</vt:lpstr>
      <vt:lpstr>As an Exercise</vt:lpstr>
      <vt:lpstr>Outline</vt:lpstr>
      <vt:lpstr>Development Process</vt:lpstr>
      <vt:lpstr>Build Tools</vt:lpstr>
      <vt:lpstr>Thanks!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Konwinski</dc:creator>
  <cp:lastModifiedBy>Matei Zaharia</cp:lastModifiedBy>
  <cp:revision>3139</cp:revision>
  <dcterms:created xsi:type="dcterms:W3CDTF">2010-06-28T20:28:41Z</dcterms:created>
  <dcterms:modified xsi:type="dcterms:W3CDTF">2012-12-19T08:08:33Z</dcterms:modified>
</cp:coreProperties>
</file>